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59" r:id="rId6"/>
    <p:sldId id="265" r:id="rId7"/>
    <p:sldId id="258" r:id="rId8"/>
    <p:sldId id="266" r:id="rId9"/>
    <p:sldId id="276" r:id="rId10"/>
    <p:sldId id="278" r:id="rId11"/>
    <p:sldId id="270" r:id="rId12"/>
    <p:sldId id="279" r:id="rId13"/>
    <p:sldId id="272" r:id="rId14"/>
    <p:sldId id="271" r:id="rId15"/>
    <p:sldId id="275" r:id="rId16"/>
    <p:sldId id="273" r:id="rId17"/>
    <p:sldId id="274" r:id="rId18"/>
    <p:sldId id="280" r:id="rId19"/>
    <p:sldId id="281" r:id="rId20"/>
    <p:sldId id="282" r:id="rId21"/>
    <p:sldId id="283" r:id="rId22"/>
    <p:sldId id="284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92DDF3-7071-41FE-9A42-E38F4595441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D94F74-ED14-46C2-A4F9-1E9DD4FADDF3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1993,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vốn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lệ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2011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6000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tỷ</a:t>
          </a:r>
          <a:endParaRPr lang="en-US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FDF6A3-BC09-401B-B435-BEA497BA1337}" type="parTrans" cxnId="{C6D8B8A7-B72B-40A7-8278-5B22EB7F24B8}">
      <dgm:prSet/>
      <dgm:spPr/>
      <dgm:t>
        <a:bodyPr/>
        <a:lstStyle/>
        <a:p>
          <a:endParaRPr lang="en-US"/>
        </a:p>
      </dgm:t>
    </dgm:pt>
    <dgm:pt modelId="{FAD81A30-1A1A-43BB-B2A6-B4636FE23C98}" type="sibTrans" cxnId="{C6D8B8A7-B72B-40A7-8278-5B22EB7F24B8}">
      <dgm:prSet/>
      <dgm:spPr>
        <a:solidFill>
          <a:srgbClr val="FFC000"/>
        </a:soli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D80CDD64-E54C-4B6E-B446-724CC60B8D82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lĩnh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vực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bank,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khoán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endParaRPr lang="en-US" sz="18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US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Giấy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Hòa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An; xi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măng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Thăng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Long, An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Phú</a:t>
          </a:r>
          <a:endParaRPr lang="en-US" sz="18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Cảng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biển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63C83E-A279-468C-8626-6AE884A3F9F2}" type="parTrans" cxnId="{E003EC0D-A262-43D9-B2E3-0EC74AE4E7A1}">
      <dgm:prSet/>
      <dgm:spPr/>
      <dgm:t>
        <a:bodyPr/>
        <a:lstStyle/>
        <a:p>
          <a:endParaRPr lang="en-US"/>
        </a:p>
      </dgm:t>
    </dgm:pt>
    <dgm:pt modelId="{82BD61D5-7D2C-4F5B-A530-1A5A1FF37F40}" type="sibTrans" cxnId="{E003EC0D-A262-43D9-B2E3-0EC74AE4E7A1}">
      <dgm:prSet/>
      <dgm:spPr/>
      <dgm:t>
        <a:bodyPr/>
        <a:lstStyle/>
        <a:p>
          <a:endParaRPr lang="en-US"/>
        </a:p>
      </dgm:t>
    </dgm:pt>
    <dgm:pt modelId="{8A062E9F-2151-4ACA-930D-3620C0C8E944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sz="1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Bất</a:t>
          </a:r>
          <a:r>
            <a:rPr lang="en-US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</a:p>
        <a:p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Geleximco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Tấn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135 ha</a:t>
          </a:r>
        </a:p>
        <a:p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TP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95 ha</a:t>
          </a:r>
        </a:p>
        <a:p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Khu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đô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thị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dầu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Geleximco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Hoài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Đức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192 ha</a:t>
          </a:r>
        </a:p>
        <a:p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Chung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cư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Gelexia</a:t>
          </a:r>
          <a:r>
            <a: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Riverside, …</a:t>
          </a:r>
          <a:endParaRPr lang="en-US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1F137E-9368-4F19-BD0B-EA549D09D02C}" type="parTrans" cxnId="{6CA04F4E-F921-44F7-A68F-03F39E1EA302}">
      <dgm:prSet/>
      <dgm:spPr/>
      <dgm:t>
        <a:bodyPr/>
        <a:lstStyle/>
        <a:p>
          <a:endParaRPr lang="en-US"/>
        </a:p>
      </dgm:t>
    </dgm:pt>
    <dgm:pt modelId="{525F76BC-C432-48E1-937E-25720AAEA888}" type="sibTrans" cxnId="{6CA04F4E-F921-44F7-A68F-03F39E1EA302}">
      <dgm:prSet/>
      <dgm:spPr/>
      <dgm:t>
        <a:bodyPr/>
        <a:lstStyle/>
        <a:p>
          <a:endParaRPr lang="en-US"/>
        </a:p>
      </dgm:t>
    </dgm:pt>
    <dgm:pt modelId="{714D9A4D-6DAE-432F-805D-D7E72B3CC06D}" type="pres">
      <dgm:prSet presAssocID="{B192DDF3-7071-41FE-9A42-E38F4595441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A295A30-EEC0-464C-A513-C1E1EB9D4256}" type="pres">
      <dgm:prSet presAssocID="{B192DDF3-7071-41FE-9A42-E38F45954416}" presName="Name1" presStyleCnt="0"/>
      <dgm:spPr/>
    </dgm:pt>
    <dgm:pt modelId="{108BF8FF-2358-498C-9C18-FC78517F2178}" type="pres">
      <dgm:prSet presAssocID="{B192DDF3-7071-41FE-9A42-E38F45954416}" presName="cycle" presStyleCnt="0"/>
      <dgm:spPr/>
    </dgm:pt>
    <dgm:pt modelId="{C69D7D14-462A-4FAE-B95F-267B7A00D009}" type="pres">
      <dgm:prSet presAssocID="{B192DDF3-7071-41FE-9A42-E38F45954416}" presName="srcNode" presStyleLbl="node1" presStyleIdx="0" presStyleCnt="3"/>
      <dgm:spPr/>
    </dgm:pt>
    <dgm:pt modelId="{DB819D0E-1C01-428B-9AC2-242F7B16B20E}" type="pres">
      <dgm:prSet presAssocID="{B192DDF3-7071-41FE-9A42-E38F45954416}" presName="conn" presStyleLbl="parChTrans1D2" presStyleIdx="0" presStyleCnt="1"/>
      <dgm:spPr/>
      <dgm:t>
        <a:bodyPr/>
        <a:lstStyle/>
        <a:p>
          <a:endParaRPr lang="en-US"/>
        </a:p>
      </dgm:t>
    </dgm:pt>
    <dgm:pt modelId="{BADE10FE-834D-40E8-9A74-6B75A687DDEC}" type="pres">
      <dgm:prSet presAssocID="{B192DDF3-7071-41FE-9A42-E38F45954416}" presName="extraNode" presStyleLbl="node1" presStyleIdx="0" presStyleCnt="3"/>
      <dgm:spPr/>
    </dgm:pt>
    <dgm:pt modelId="{02D2C585-7996-4A7C-8C6C-A613BE4B4A3D}" type="pres">
      <dgm:prSet presAssocID="{B192DDF3-7071-41FE-9A42-E38F45954416}" presName="dstNode" presStyleLbl="node1" presStyleIdx="0" presStyleCnt="3"/>
      <dgm:spPr/>
    </dgm:pt>
    <dgm:pt modelId="{80F36F33-DFCE-49F8-A38D-3591BA039949}" type="pres">
      <dgm:prSet presAssocID="{14D94F74-ED14-46C2-A4F9-1E9DD4FADDF3}" presName="text_1" presStyleLbl="node1" presStyleIdx="0" presStyleCnt="3" custScaleX="94685" custLinFactNeighborX="2070" custLinFactNeighborY="-318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716358-615A-41AC-9D57-FDD5A5BF2B3D}" type="pres">
      <dgm:prSet presAssocID="{14D94F74-ED14-46C2-A4F9-1E9DD4FADDF3}" presName="accent_1" presStyleCnt="0"/>
      <dgm:spPr/>
    </dgm:pt>
    <dgm:pt modelId="{2A4A2894-43C0-4677-9787-5467BB4B401A}" type="pres">
      <dgm:prSet presAssocID="{14D94F74-ED14-46C2-A4F9-1E9DD4FADDF3}" presName="accentRepeatNode" presStyleLbl="solidFgAcc1" presStyleIdx="0" presStyleCnt="3" custLinFactNeighborX="5762" custLinFactNeighborY="-25518"/>
      <dgm:spPr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567BB525-80AB-400A-862C-84CD24D6D4AA}" type="pres">
      <dgm:prSet presAssocID="{D80CDD64-E54C-4B6E-B446-724CC60B8D82}" presName="text_2" presStyleLbl="node1" presStyleIdx="1" presStyleCnt="3" custScaleY="139909" custLinFactNeighborY="-162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D83B08-5231-41F0-A9E8-E15E53E39043}" type="pres">
      <dgm:prSet presAssocID="{D80CDD64-E54C-4B6E-B446-724CC60B8D82}" presName="accent_2" presStyleCnt="0"/>
      <dgm:spPr/>
    </dgm:pt>
    <dgm:pt modelId="{06043BFD-8EFB-48B9-A57F-3A539A1B3ABE}" type="pres">
      <dgm:prSet presAssocID="{D80CDD64-E54C-4B6E-B446-724CC60B8D82}" presName="accentRepeatNode" presStyleLbl="solidFgAcc1" presStyleIdx="1" presStyleCnt="3" custLinFactNeighborY="-12961"/>
      <dgm:spPr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DFAD2DC4-66B5-4717-B84C-BDC585231332}" type="pres">
      <dgm:prSet presAssocID="{8A062E9F-2151-4ACA-930D-3620C0C8E944}" presName="text_3" presStyleLbl="node1" presStyleIdx="2" presStyleCnt="3" custScaleY="159092" custLinFactNeighborX="0" custLinFactNeighborY="59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BC40B-D75B-459F-8938-1F3412886DE1}" type="pres">
      <dgm:prSet presAssocID="{8A062E9F-2151-4ACA-930D-3620C0C8E944}" presName="accent_3" presStyleCnt="0"/>
      <dgm:spPr/>
    </dgm:pt>
    <dgm:pt modelId="{91467EB7-B64F-42DC-BFB5-A6E5FCE789F6}" type="pres">
      <dgm:prSet presAssocID="{8A062E9F-2151-4ACA-930D-3620C0C8E944}" presName="accentRepeatNode" presStyleLbl="solidFgAcc1" presStyleIdx="2" presStyleCnt="3" custLinFactNeighborX="-4697" custLinFactNeighborY="4775"/>
      <dgm:spPr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</dgm:ptLst>
  <dgm:cxnLst>
    <dgm:cxn modelId="{A4584F2C-0B55-421E-AEC6-12BEBDD1CA79}" type="presOf" srcId="{B192DDF3-7071-41FE-9A42-E38F45954416}" destId="{714D9A4D-6DAE-432F-805D-D7E72B3CC06D}" srcOrd="0" destOrd="0" presId="urn:microsoft.com/office/officeart/2008/layout/VerticalCurvedList"/>
    <dgm:cxn modelId="{549CE631-0BA0-491C-8688-8BB046EF352F}" type="presOf" srcId="{14D94F74-ED14-46C2-A4F9-1E9DD4FADDF3}" destId="{80F36F33-DFCE-49F8-A38D-3591BA039949}" srcOrd="0" destOrd="0" presId="urn:microsoft.com/office/officeart/2008/layout/VerticalCurvedList"/>
    <dgm:cxn modelId="{C6771938-D37D-4AEB-905F-E6069C68BD80}" type="presOf" srcId="{FAD81A30-1A1A-43BB-B2A6-B4636FE23C98}" destId="{DB819D0E-1C01-428B-9AC2-242F7B16B20E}" srcOrd="0" destOrd="0" presId="urn:microsoft.com/office/officeart/2008/layout/VerticalCurvedList"/>
    <dgm:cxn modelId="{C6D8B8A7-B72B-40A7-8278-5B22EB7F24B8}" srcId="{B192DDF3-7071-41FE-9A42-E38F45954416}" destId="{14D94F74-ED14-46C2-A4F9-1E9DD4FADDF3}" srcOrd="0" destOrd="0" parTransId="{F9FDF6A3-BC09-401B-B435-BEA497BA1337}" sibTransId="{FAD81A30-1A1A-43BB-B2A6-B4636FE23C98}"/>
    <dgm:cxn modelId="{269723E8-F1A5-43EB-A9A8-C8EBD15E63B4}" type="presOf" srcId="{D80CDD64-E54C-4B6E-B446-724CC60B8D82}" destId="{567BB525-80AB-400A-862C-84CD24D6D4AA}" srcOrd="0" destOrd="0" presId="urn:microsoft.com/office/officeart/2008/layout/VerticalCurvedList"/>
    <dgm:cxn modelId="{1B2D90E6-1D04-4391-82FB-2395CBB701F7}" type="presOf" srcId="{8A062E9F-2151-4ACA-930D-3620C0C8E944}" destId="{DFAD2DC4-66B5-4717-B84C-BDC585231332}" srcOrd="0" destOrd="0" presId="urn:microsoft.com/office/officeart/2008/layout/VerticalCurvedList"/>
    <dgm:cxn modelId="{6CA04F4E-F921-44F7-A68F-03F39E1EA302}" srcId="{B192DDF3-7071-41FE-9A42-E38F45954416}" destId="{8A062E9F-2151-4ACA-930D-3620C0C8E944}" srcOrd="2" destOrd="0" parTransId="{1D1F137E-9368-4F19-BD0B-EA549D09D02C}" sibTransId="{525F76BC-C432-48E1-937E-25720AAEA888}"/>
    <dgm:cxn modelId="{E003EC0D-A262-43D9-B2E3-0EC74AE4E7A1}" srcId="{B192DDF3-7071-41FE-9A42-E38F45954416}" destId="{D80CDD64-E54C-4B6E-B446-724CC60B8D82}" srcOrd="1" destOrd="0" parTransId="{0563C83E-A279-468C-8626-6AE884A3F9F2}" sibTransId="{82BD61D5-7D2C-4F5B-A530-1A5A1FF37F40}"/>
    <dgm:cxn modelId="{9BB1CD54-2DD7-41A5-8479-3A584A0E4956}" type="presParOf" srcId="{714D9A4D-6DAE-432F-805D-D7E72B3CC06D}" destId="{8A295A30-EEC0-464C-A513-C1E1EB9D4256}" srcOrd="0" destOrd="0" presId="urn:microsoft.com/office/officeart/2008/layout/VerticalCurvedList"/>
    <dgm:cxn modelId="{438B4EC9-B008-45C9-B54A-21902CCBAE54}" type="presParOf" srcId="{8A295A30-EEC0-464C-A513-C1E1EB9D4256}" destId="{108BF8FF-2358-498C-9C18-FC78517F2178}" srcOrd="0" destOrd="0" presId="urn:microsoft.com/office/officeart/2008/layout/VerticalCurvedList"/>
    <dgm:cxn modelId="{AA9D5C84-98B4-4225-A13A-098EE400EC7F}" type="presParOf" srcId="{108BF8FF-2358-498C-9C18-FC78517F2178}" destId="{C69D7D14-462A-4FAE-B95F-267B7A00D009}" srcOrd="0" destOrd="0" presId="urn:microsoft.com/office/officeart/2008/layout/VerticalCurvedList"/>
    <dgm:cxn modelId="{018189A1-423B-40EE-8118-DDC103CCEB9A}" type="presParOf" srcId="{108BF8FF-2358-498C-9C18-FC78517F2178}" destId="{DB819D0E-1C01-428B-9AC2-242F7B16B20E}" srcOrd="1" destOrd="0" presId="urn:microsoft.com/office/officeart/2008/layout/VerticalCurvedList"/>
    <dgm:cxn modelId="{4B841D2F-1CE3-47BD-9A96-6DC5223F81B4}" type="presParOf" srcId="{108BF8FF-2358-498C-9C18-FC78517F2178}" destId="{BADE10FE-834D-40E8-9A74-6B75A687DDEC}" srcOrd="2" destOrd="0" presId="urn:microsoft.com/office/officeart/2008/layout/VerticalCurvedList"/>
    <dgm:cxn modelId="{6B8B32E2-BB89-4CD3-99D1-85D3AEC6A2E9}" type="presParOf" srcId="{108BF8FF-2358-498C-9C18-FC78517F2178}" destId="{02D2C585-7996-4A7C-8C6C-A613BE4B4A3D}" srcOrd="3" destOrd="0" presId="urn:microsoft.com/office/officeart/2008/layout/VerticalCurvedList"/>
    <dgm:cxn modelId="{86799869-2B1F-423C-BC16-F4122E6B453C}" type="presParOf" srcId="{8A295A30-EEC0-464C-A513-C1E1EB9D4256}" destId="{80F36F33-DFCE-49F8-A38D-3591BA039949}" srcOrd="1" destOrd="0" presId="urn:microsoft.com/office/officeart/2008/layout/VerticalCurvedList"/>
    <dgm:cxn modelId="{9F7E9E47-3E2B-45CA-B6F0-52F3CF4717AD}" type="presParOf" srcId="{8A295A30-EEC0-464C-A513-C1E1EB9D4256}" destId="{66716358-615A-41AC-9D57-FDD5A5BF2B3D}" srcOrd="2" destOrd="0" presId="urn:microsoft.com/office/officeart/2008/layout/VerticalCurvedList"/>
    <dgm:cxn modelId="{8C639DD0-499C-449A-9AEF-0131FD5CC31C}" type="presParOf" srcId="{66716358-615A-41AC-9D57-FDD5A5BF2B3D}" destId="{2A4A2894-43C0-4677-9787-5467BB4B401A}" srcOrd="0" destOrd="0" presId="urn:microsoft.com/office/officeart/2008/layout/VerticalCurvedList"/>
    <dgm:cxn modelId="{7F62D6AA-9A85-471A-8250-79B6A769A6D8}" type="presParOf" srcId="{8A295A30-EEC0-464C-A513-C1E1EB9D4256}" destId="{567BB525-80AB-400A-862C-84CD24D6D4AA}" srcOrd="3" destOrd="0" presId="urn:microsoft.com/office/officeart/2008/layout/VerticalCurvedList"/>
    <dgm:cxn modelId="{9904CD44-9048-4839-A5DC-7872A9261D90}" type="presParOf" srcId="{8A295A30-EEC0-464C-A513-C1E1EB9D4256}" destId="{19D83B08-5231-41F0-A9E8-E15E53E39043}" srcOrd="4" destOrd="0" presId="urn:microsoft.com/office/officeart/2008/layout/VerticalCurvedList"/>
    <dgm:cxn modelId="{E671FD87-1ECA-4C95-AC6B-ACB4762C894C}" type="presParOf" srcId="{19D83B08-5231-41F0-A9E8-E15E53E39043}" destId="{06043BFD-8EFB-48B9-A57F-3A539A1B3ABE}" srcOrd="0" destOrd="0" presId="urn:microsoft.com/office/officeart/2008/layout/VerticalCurvedList"/>
    <dgm:cxn modelId="{18C6F458-BFDB-42CD-A0C7-8A696B539E53}" type="presParOf" srcId="{8A295A30-EEC0-464C-A513-C1E1EB9D4256}" destId="{DFAD2DC4-66B5-4717-B84C-BDC585231332}" srcOrd="5" destOrd="0" presId="urn:microsoft.com/office/officeart/2008/layout/VerticalCurvedList"/>
    <dgm:cxn modelId="{195180FD-DBD0-445B-946B-5E833BAEF6BB}" type="presParOf" srcId="{8A295A30-EEC0-464C-A513-C1E1EB9D4256}" destId="{C3FBC40B-D75B-459F-8938-1F3412886DE1}" srcOrd="6" destOrd="0" presId="urn:microsoft.com/office/officeart/2008/layout/VerticalCurvedList"/>
    <dgm:cxn modelId="{07B37E9E-88DD-41A7-895E-7BF2375088AB}" type="presParOf" srcId="{C3FBC40B-D75B-459F-8938-1F3412886DE1}" destId="{91467EB7-B64F-42DC-BFB5-A6E5FCE789F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E0CBD1-C8C6-4BA6-B129-D3B4F6F787F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1040DB-F78C-4A55-8C58-1477FBFC5741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 smtClean="0"/>
            <a:t>CĐT </a:t>
          </a:r>
          <a:r>
            <a:rPr lang="en-US" dirty="0" err="1" smtClean="0"/>
            <a:t>uy</a:t>
          </a:r>
          <a:r>
            <a:rPr lang="en-US" dirty="0" smtClean="0"/>
            <a:t> </a:t>
          </a:r>
          <a:r>
            <a:rPr lang="en-US" dirty="0" err="1" smtClean="0"/>
            <a:t>tín</a:t>
          </a:r>
          <a:r>
            <a:rPr lang="en-US" dirty="0" smtClean="0"/>
            <a:t>, </a:t>
          </a:r>
          <a:r>
            <a:rPr lang="en-US" dirty="0" err="1" smtClean="0"/>
            <a:t>đã</a:t>
          </a:r>
          <a:r>
            <a:rPr lang="en-US" dirty="0" smtClean="0"/>
            <a:t> </a:t>
          </a:r>
          <a:r>
            <a:rPr lang="en-US" dirty="0" err="1" smtClean="0"/>
            <a:t>có</a:t>
          </a:r>
          <a:r>
            <a:rPr lang="en-US" dirty="0" smtClean="0"/>
            <a:t> </a:t>
          </a:r>
          <a:r>
            <a:rPr lang="en-US" dirty="0" err="1" smtClean="0"/>
            <a:t>nhiều</a:t>
          </a:r>
          <a:r>
            <a:rPr lang="en-US" dirty="0" smtClean="0"/>
            <a:t> </a:t>
          </a:r>
          <a:r>
            <a:rPr lang="en-US" dirty="0" err="1" smtClean="0"/>
            <a:t>dự</a:t>
          </a:r>
          <a:r>
            <a:rPr lang="en-US" dirty="0" smtClean="0"/>
            <a:t> </a:t>
          </a:r>
          <a:r>
            <a:rPr lang="en-US" dirty="0" err="1" smtClean="0"/>
            <a:t>án</a:t>
          </a:r>
          <a:r>
            <a:rPr lang="en-US" dirty="0" smtClean="0"/>
            <a:t> </a:t>
          </a:r>
          <a:r>
            <a:rPr lang="en-US" dirty="0" err="1" smtClean="0"/>
            <a:t>ra</a:t>
          </a:r>
          <a:r>
            <a:rPr lang="en-US" dirty="0" smtClean="0"/>
            <a:t> </a:t>
          </a:r>
          <a:r>
            <a:rPr lang="en-US" dirty="0" err="1" smtClean="0"/>
            <a:t>mắt</a:t>
          </a:r>
          <a:r>
            <a:rPr lang="en-US" dirty="0" smtClean="0"/>
            <a:t> </a:t>
          </a:r>
          <a:r>
            <a:rPr lang="en-US" dirty="0" err="1" smtClean="0"/>
            <a:t>thị</a:t>
          </a:r>
          <a:r>
            <a:rPr lang="en-US" dirty="0" smtClean="0"/>
            <a:t> </a:t>
          </a:r>
          <a:r>
            <a:rPr lang="en-US" dirty="0" err="1" smtClean="0"/>
            <a:t>trường</a:t>
          </a:r>
          <a:r>
            <a:rPr lang="en-US" dirty="0" smtClean="0"/>
            <a:t>.</a:t>
          </a:r>
          <a:endParaRPr lang="en-US" dirty="0"/>
        </a:p>
      </dgm:t>
    </dgm:pt>
    <dgm:pt modelId="{4BA6BE92-D489-4EFC-B1AB-B58C2FB4A80F}" type="parTrans" cxnId="{2F4800DC-A7A9-46BD-9028-CE9EB5646148}">
      <dgm:prSet/>
      <dgm:spPr/>
      <dgm:t>
        <a:bodyPr/>
        <a:lstStyle/>
        <a:p>
          <a:endParaRPr lang="en-US"/>
        </a:p>
      </dgm:t>
    </dgm:pt>
    <dgm:pt modelId="{49E0C16C-FEF3-44C6-8CF7-0E84589A87DB}" type="sibTrans" cxnId="{2F4800DC-A7A9-46BD-9028-CE9EB5646148}">
      <dgm:prSet/>
      <dgm:spPr>
        <a:solidFill>
          <a:schemeClr val="bg1"/>
        </a:soli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3AFAD104-250E-44EC-B55C-D550DC0AB5CA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 err="1" smtClean="0"/>
            <a:t>Dự</a:t>
          </a:r>
          <a:r>
            <a:rPr lang="en-US" dirty="0" smtClean="0"/>
            <a:t> </a:t>
          </a:r>
          <a:r>
            <a:rPr lang="en-US" dirty="0" err="1" smtClean="0"/>
            <a:t>án</a:t>
          </a:r>
          <a:r>
            <a:rPr lang="en-US" dirty="0" smtClean="0"/>
            <a:t> </a:t>
          </a:r>
          <a:r>
            <a:rPr lang="en-US" dirty="0" err="1" smtClean="0"/>
            <a:t>có</a:t>
          </a:r>
          <a:r>
            <a:rPr lang="en-US" dirty="0" smtClean="0"/>
            <a:t> </a:t>
          </a:r>
          <a:r>
            <a:rPr lang="en-US" dirty="0" err="1" smtClean="0"/>
            <a:t>vị</a:t>
          </a:r>
          <a:r>
            <a:rPr lang="en-US" dirty="0" smtClean="0"/>
            <a:t> </a:t>
          </a:r>
          <a:r>
            <a:rPr lang="en-US" dirty="0" err="1" smtClean="0"/>
            <a:t>trí</a:t>
          </a:r>
          <a:r>
            <a:rPr lang="en-US" dirty="0" smtClean="0"/>
            <a:t> </a:t>
          </a:r>
          <a:r>
            <a:rPr lang="en-US" dirty="0" err="1" smtClean="0"/>
            <a:t>đắc</a:t>
          </a:r>
          <a:r>
            <a:rPr lang="en-US" dirty="0" smtClean="0"/>
            <a:t> </a:t>
          </a:r>
          <a:r>
            <a:rPr lang="en-US" dirty="0" err="1" smtClean="0"/>
            <a:t>địa</a:t>
          </a:r>
          <a:r>
            <a:rPr lang="en-US" dirty="0" smtClean="0"/>
            <a:t>, </a:t>
          </a:r>
          <a:r>
            <a:rPr lang="en-US" dirty="0" err="1" smtClean="0"/>
            <a:t>kết</a:t>
          </a:r>
          <a:r>
            <a:rPr lang="en-US" dirty="0" smtClean="0"/>
            <a:t> </a:t>
          </a:r>
          <a:r>
            <a:rPr lang="en-US" dirty="0" err="1" smtClean="0"/>
            <a:t>nối</a:t>
          </a:r>
          <a:r>
            <a:rPr lang="en-US" dirty="0" smtClean="0"/>
            <a:t> </a:t>
          </a:r>
          <a:r>
            <a:rPr lang="en-US" dirty="0" err="1" smtClean="0"/>
            <a:t>vùng</a:t>
          </a:r>
          <a:r>
            <a:rPr lang="en-US" dirty="0" smtClean="0"/>
            <a:t> </a:t>
          </a:r>
          <a:r>
            <a:rPr lang="en-US" dirty="0" err="1" smtClean="0"/>
            <a:t>thuận</a:t>
          </a:r>
          <a:r>
            <a:rPr lang="en-US" dirty="0" smtClean="0"/>
            <a:t> </a:t>
          </a:r>
          <a:r>
            <a:rPr lang="en-US" dirty="0" err="1" smtClean="0"/>
            <a:t>lợi</a:t>
          </a:r>
          <a:endParaRPr lang="en-US" dirty="0"/>
        </a:p>
      </dgm:t>
    </dgm:pt>
    <dgm:pt modelId="{BB5DA5BA-90F6-4AE4-8EDB-F18D74318D64}" type="parTrans" cxnId="{60449552-18C0-44B8-9672-8DC50C423B03}">
      <dgm:prSet/>
      <dgm:spPr/>
      <dgm:t>
        <a:bodyPr/>
        <a:lstStyle/>
        <a:p>
          <a:endParaRPr lang="en-US"/>
        </a:p>
      </dgm:t>
    </dgm:pt>
    <dgm:pt modelId="{E5A6FA6B-E3B0-44B4-8B64-D5784F3DAFC9}" type="sibTrans" cxnId="{60449552-18C0-44B8-9672-8DC50C423B03}">
      <dgm:prSet/>
      <dgm:spPr/>
      <dgm:t>
        <a:bodyPr/>
        <a:lstStyle/>
        <a:p>
          <a:endParaRPr lang="en-US"/>
        </a:p>
      </dgm:t>
    </dgm:pt>
    <dgm:pt modelId="{199D85F5-17D5-4B36-91EA-AAE95CD461F2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 err="1" smtClean="0"/>
            <a:t>Cơ</a:t>
          </a:r>
          <a:r>
            <a:rPr lang="en-US" dirty="0" smtClean="0"/>
            <a:t> </a:t>
          </a:r>
          <a:r>
            <a:rPr lang="en-US" dirty="0" err="1" smtClean="0"/>
            <a:t>cấu</a:t>
          </a:r>
          <a:r>
            <a:rPr lang="en-US" dirty="0" smtClean="0"/>
            <a:t> </a:t>
          </a:r>
          <a:r>
            <a:rPr lang="en-US" dirty="0" err="1" smtClean="0"/>
            <a:t>diện</a:t>
          </a:r>
          <a:r>
            <a:rPr lang="en-US" dirty="0" smtClean="0"/>
            <a:t> </a:t>
          </a:r>
          <a:r>
            <a:rPr lang="en-US" dirty="0" err="1" smtClean="0"/>
            <a:t>tích</a:t>
          </a:r>
          <a:r>
            <a:rPr lang="en-US" dirty="0" smtClean="0"/>
            <a:t> </a:t>
          </a:r>
          <a:r>
            <a:rPr lang="en-US" dirty="0" err="1" smtClean="0"/>
            <a:t>hợp</a:t>
          </a:r>
          <a:r>
            <a:rPr lang="en-US" dirty="0" smtClean="0"/>
            <a:t> </a:t>
          </a:r>
          <a:r>
            <a:rPr lang="en-US" dirty="0" err="1" smtClean="0"/>
            <a:t>lý</a:t>
          </a:r>
          <a:r>
            <a:rPr lang="en-US" dirty="0" smtClean="0"/>
            <a:t>, </a:t>
          </a:r>
          <a:r>
            <a:rPr lang="en-US" dirty="0" err="1" smtClean="0"/>
            <a:t>tổng</a:t>
          </a:r>
          <a:r>
            <a:rPr lang="en-US" dirty="0" smtClean="0"/>
            <a:t> </a:t>
          </a:r>
          <a:r>
            <a:rPr lang="en-US" dirty="0" err="1" smtClean="0"/>
            <a:t>tiền</a:t>
          </a:r>
          <a:r>
            <a:rPr lang="en-US" dirty="0" smtClean="0"/>
            <a:t> </a:t>
          </a:r>
          <a:r>
            <a:rPr lang="en-US" dirty="0" err="1" smtClean="0"/>
            <a:t>thấp</a:t>
          </a:r>
          <a:endParaRPr lang="en-US" dirty="0"/>
        </a:p>
      </dgm:t>
    </dgm:pt>
    <dgm:pt modelId="{F6154455-9B99-443A-9207-89BECAD9F515}" type="parTrans" cxnId="{19DE879F-8F20-470D-BD22-C033A76FBF72}">
      <dgm:prSet/>
      <dgm:spPr/>
      <dgm:t>
        <a:bodyPr/>
        <a:lstStyle/>
        <a:p>
          <a:endParaRPr lang="en-US"/>
        </a:p>
      </dgm:t>
    </dgm:pt>
    <dgm:pt modelId="{0D5132CC-6F77-4D89-BC19-1B5937391821}" type="sibTrans" cxnId="{19DE879F-8F20-470D-BD22-C033A76FBF72}">
      <dgm:prSet/>
      <dgm:spPr/>
      <dgm:t>
        <a:bodyPr/>
        <a:lstStyle/>
        <a:p>
          <a:endParaRPr lang="en-US"/>
        </a:p>
      </dgm:t>
    </dgm:pt>
    <dgm:pt modelId="{93B7782A-8A02-4751-A212-BE16E3667837}" type="pres">
      <dgm:prSet presAssocID="{63E0CBD1-C8C6-4BA6-B129-D3B4F6F787F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4E78A55-7C44-43A1-BB32-05051A0263A1}" type="pres">
      <dgm:prSet presAssocID="{63E0CBD1-C8C6-4BA6-B129-D3B4F6F787F5}" presName="Name1" presStyleCnt="0"/>
      <dgm:spPr/>
    </dgm:pt>
    <dgm:pt modelId="{A54A5CE7-B1EF-473A-A14D-6833B09A1DB3}" type="pres">
      <dgm:prSet presAssocID="{63E0CBD1-C8C6-4BA6-B129-D3B4F6F787F5}" presName="cycle" presStyleCnt="0"/>
      <dgm:spPr/>
    </dgm:pt>
    <dgm:pt modelId="{D7ED5293-1271-4FA5-B757-15CBFA07770B}" type="pres">
      <dgm:prSet presAssocID="{63E0CBD1-C8C6-4BA6-B129-D3B4F6F787F5}" presName="srcNode" presStyleLbl="node1" presStyleIdx="0" presStyleCnt="3"/>
      <dgm:spPr/>
    </dgm:pt>
    <dgm:pt modelId="{042C89A2-CF55-4199-8922-20983ACD832C}" type="pres">
      <dgm:prSet presAssocID="{63E0CBD1-C8C6-4BA6-B129-D3B4F6F787F5}" presName="conn" presStyleLbl="parChTrans1D2" presStyleIdx="0" presStyleCnt="1"/>
      <dgm:spPr/>
      <dgm:t>
        <a:bodyPr/>
        <a:lstStyle/>
        <a:p>
          <a:endParaRPr lang="en-US"/>
        </a:p>
      </dgm:t>
    </dgm:pt>
    <dgm:pt modelId="{2593C48F-70B9-45F4-AD33-1D89553C6680}" type="pres">
      <dgm:prSet presAssocID="{63E0CBD1-C8C6-4BA6-B129-D3B4F6F787F5}" presName="extraNode" presStyleLbl="node1" presStyleIdx="0" presStyleCnt="3"/>
      <dgm:spPr/>
    </dgm:pt>
    <dgm:pt modelId="{085A35D6-37CE-4B27-B9C6-3B80E741E473}" type="pres">
      <dgm:prSet presAssocID="{63E0CBD1-C8C6-4BA6-B129-D3B4F6F787F5}" presName="dstNode" presStyleLbl="node1" presStyleIdx="0" presStyleCnt="3"/>
      <dgm:spPr/>
    </dgm:pt>
    <dgm:pt modelId="{8EBD61B0-1DC0-482A-8B83-36B083C42ADD}" type="pres">
      <dgm:prSet presAssocID="{5D1040DB-F78C-4A55-8C58-1477FBFC5741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3E3D57-C502-404D-BA34-9E54D6FCAEAC}" type="pres">
      <dgm:prSet presAssocID="{5D1040DB-F78C-4A55-8C58-1477FBFC5741}" presName="accent_1" presStyleCnt="0"/>
      <dgm:spPr/>
    </dgm:pt>
    <dgm:pt modelId="{0E2B57B8-C937-465C-B2DF-6DE4DB2306F6}" type="pres">
      <dgm:prSet presAssocID="{5D1040DB-F78C-4A55-8C58-1477FBFC5741}" presName="accentRepeatNode" presStyleLbl="solidFgAcc1" presStyleIdx="0" presStyleCnt="3"/>
      <dgm:spPr>
        <a:solidFill>
          <a:schemeClr val="bg1"/>
        </a:soli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6E2983F2-E41C-4368-8C04-55ECDD9567CB}" type="pres">
      <dgm:prSet presAssocID="{3AFAD104-250E-44EC-B55C-D550DC0AB5CA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695909-9123-4FFD-9E33-E28D009E3A7C}" type="pres">
      <dgm:prSet presAssocID="{3AFAD104-250E-44EC-B55C-D550DC0AB5CA}" presName="accent_2" presStyleCnt="0"/>
      <dgm:spPr/>
    </dgm:pt>
    <dgm:pt modelId="{0A1EB2E8-4613-444E-93AA-3AEFAA4064C5}" type="pres">
      <dgm:prSet presAssocID="{3AFAD104-250E-44EC-B55C-D550DC0AB5CA}" presName="accentRepeatNode" presStyleLbl="solidFgAcc1" presStyleIdx="1" presStyleCnt="3"/>
      <dgm:spPr>
        <a:solidFill>
          <a:schemeClr val="bg1"/>
        </a:soli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715BED5D-EB82-44EA-A1FC-0EF2E75FDE44}" type="pres">
      <dgm:prSet presAssocID="{199D85F5-17D5-4B36-91EA-AAE95CD461F2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4CC54D-0A5E-41C5-B851-95E9C96AEECC}" type="pres">
      <dgm:prSet presAssocID="{199D85F5-17D5-4B36-91EA-AAE95CD461F2}" presName="accent_3" presStyleCnt="0"/>
      <dgm:spPr/>
    </dgm:pt>
    <dgm:pt modelId="{13B16919-1249-420A-86ED-085D64325DDB}" type="pres">
      <dgm:prSet presAssocID="{199D85F5-17D5-4B36-91EA-AAE95CD461F2}" presName="accentRepeatNode" presStyleLbl="solidFgAcc1" presStyleIdx="2" presStyleCnt="3"/>
      <dgm:spPr>
        <a:solidFill>
          <a:schemeClr val="bg1"/>
        </a:soli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</dgm:ptLst>
  <dgm:cxnLst>
    <dgm:cxn modelId="{7B72C368-53F5-491B-AADE-DBD8771D1086}" type="presOf" srcId="{199D85F5-17D5-4B36-91EA-AAE95CD461F2}" destId="{715BED5D-EB82-44EA-A1FC-0EF2E75FDE44}" srcOrd="0" destOrd="0" presId="urn:microsoft.com/office/officeart/2008/layout/VerticalCurvedList"/>
    <dgm:cxn modelId="{2F4800DC-A7A9-46BD-9028-CE9EB5646148}" srcId="{63E0CBD1-C8C6-4BA6-B129-D3B4F6F787F5}" destId="{5D1040DB-F78C-4A55-8C58-1477FBFC5741}" srcOrd="0" destOrd="0" parTransId="{4BA6BE92-D489-4EFC-B1AB-B58C2FB4A80F}" sibTransId="{49E0C16C-FEF3-44C6-8CF7-0E84589A87DB}"/>
    <dgm:cxn modelId="{4ED3A676-3A06-4D81-9BCA-C52563AFFC85}" type="presOf" srcId="{49E0C16C-FEF3-44C6-8CF7-0E84589A87DB}" destId="{042C89A2-CF55-4199-8922-20983ACD832C}" srcOrd="0" destOrd="0" presId="urn:microsoft.com/office/officeart/2008/layout/VerticalCurvedList"/>
    <dgm:cxn modelId="{19DE879F-8F20-470D-BD22-C033A76FBF72}" srcId="{63E0CBD1-C8C6-4BA6-B129-D3B4F6F787F5}" destId="{199D85F5-17D5-4B36-91EA-AAE95CD461F2}" srcOrd="2" destOrd="0" parTransId="{F6154455-9B99-443A-9207-89BECAD9F515}" sibTransId="{0D5132CC-6F77-4D89-BC19-1B5937391821}"/>
    <dgm:cxn modelId="{60449552-18C0-44B8-9672-8DC50C423B03}" srcId="{63E0CBD1-C8C6-4BA6-B129-D3B4F6F787F5}" destId="{3AFAD104-250E-44EC-B55C-D550DC0AB5CA}" srcOrd="1" destOrd="0" parTransId="{BB5DA5BA-90F6-4AE4-8EDB-F18D74318D64}" sibTransId="{E5A6FA6B-E3B0-44B4-8B64-D5784F3DAFC9}"/>
    <dgm:cxn modelId="{D7C616B2-A0DF-4E18-8D73-D68288AFC8BD}" type="presOf" srcId="{63E0CBD1-C8C6-4BA6-B129-D3B4F6F787F5}" destId="{93B7782A-8A02-4751-A212-BE16E3667837}" srcOrd="0" destOrd="0" presId="urn:microsoft.com/office/officeart/2008/layout/VerticalCurvedList"/>
    <dgm:cxn modelId="{D067B466-CA9B-4AB0-869C-F891520D3766}" type="presOf" srcId="{5D1040DB-F78C-4A55-8C58-1477FBFC5741}" destId="{8EBD61B0-1DC0-482A-8B83-36B083C42ADD}" srcOrd="0" destOrd="0" presId="urn:microsoft.com/office/officeart/2008/layout/VerticalCurvedList"/>
    <dgm:cxn modelId="{531A90CA-7A01-4229-8EFC-56628107DFFB}" type="presOf" srcId="{3AFAD104-250E-44EC-B55C-D550DC0AB5CA}" destId="{6E2983F2-E41C-4368-8C04-55ECDD9567CB}" srcOrd="0" destOrd="0" presId="urn:microsoft.com/office/officeart/2008/layout/VerticalCurvedList"/>
    <dgm:cxn modelId="{01356683-5FC2-4B37-8A7E-1C21DBB26D96}" type="presParOf" srcId="{93B7782A-8A02-4751-A212-BE16E3667837}" destId="{94E78A55-7C44-43A1-BB32-05051A0263A1}" srcOrd="0" destOrd="0" presId="urn:microsoft.com/office/officeart/2008/layout/VerticalCurvedList"/>
    <dgm:cxn modelId="{7DED5C25-03A5-422A-B2CB-53F3A3AA2F22}" type="presParOf" srcId="{94E78A55-7C44-43A1-BB32-05051A0263A1}" destId="{A54A5CE7-B1EF-473A-A14D-6833B09A1DB3}" srcOrd="0" destOrd="0" presId="urn:microsoft.com/office/officeart/2008/layout/VerticalCurvedList"/>
    <dgm:cxn modelId="{ABD68199-D1A1-4640-AFE0-2B2818A14C45}" type="presParOf" srcId="{A54A5CE7-B1EF-473A-A14D-6833B09A1DB3}" destId="{D7ED5293-1271-4FA5-B757-15CBFA07770B}" srcOrd="0" destOrd="0" presId="urn:microsoft.com/office/officeart/2008/layout/VerticalCurvedList"/>
    <dgm:cxn modelId="{0DA7197E-55A8-4113-997E-64DDAFB4F715}" type="presParOf" srcId="{A54A5CE7-B1EF-473A-A14D-6833B09A1DB3}" destId="{042C89A2-CF55-4199-8922-20983ACD832C}" srcOrd="1" destOrd="0" presId="urn:microsoft.com/office/officeart/2008/layout/VerticalCurvedList"/>
    <dgm:cxn modelId="{8E6CD498-C29A-4C8F-A932-F8A93C6E5068}" type="presParOf" srcId="{A54A5CE7-B1EF-473A-A14D-6833B09A1DB3}" destId="{2593C48F-70B9-45F4-AD33-1D89553C6680}" srcOrd="2" destOrd="0" presId="urn:microsoft.com/office/officeart/2008/layout/VerticalCurvedList"/>
    <dgm:cxn modelId="{9DDD5098-F028-49F1-90EF-B7D580FF72A9}" type="presParOf" srcId="{A54A5CE7-B1EF-473A-A14D-6833B09A1DB3}" destId="{085A35D6-37CE-4B27-B9C6-3B80E741E473}" srcOrd="3" destOrd="0" presId="urn:microsoft.com/office/officeart/2008/layout/VerticalCurvedList"/>
    <dgm:cxn modelId="{63399970-5688-4FE7-8DC7-DB15BC8E2236}" type="presParOf" srcId="{94E78A55-7C44-43A1-BB32-05051A0263A1}" destId="{8EBD61B0-1DC0-482A-8B83-36B083C42ADD}" srcOrd="1" destOrd="0" presId="urn:microsoft.com/office/officeart/2008/layout/VerticalCurvedList"/>
    <dgm:cxn modelId="{34C5779F-EEB1-4FCC-BFF9-D51D239AA2F1}" type="presParOf" srcId="{94E78A55-7C44-43A1-BB32-05051A0263A1}" destId="{C53E3D57-C502-404D-BA34-9E54D6FCAEAC}" srcOrd="2" destOrd="0" presId="urn:microsoft.com/office/officeart/2008/layout/VerticalCurvedList"/>
    <dgm:cxn modelId="{0FAEB55C-6E75-45ED-BDD3-BE5A99CCCBAD}" type="presParOf" srcId="{C53E3D57-C502-404D-BA34-9E54D6FCAEAC}" destId="{0E2B57B8-C937-465C-B2DF-6DE4DB2306F6}" srcOrd="0" destOrd="0" presId="urn:microsoft.com/office/officeart/2008/layout/VerticalCurvedList"/>
    <dgm:cxn modelId="{6C8F725E-105D-4417-86AA-111D2C1DB7E9}" type="presParOf" srcId="{94E78A55-7C44-43A1-BB32-05051A0263A1}" destId="{6E2983F2-E41C-4368-8C04-55ECDD9567CB}" srcOrd="3" destOrd="0" presId="urn:microsoft.com/office/officeart/2008/layout/VerticalCurvedList"/>
    <dgm:cxn modelId="{38C60D58-C754-49E5-AAF4-894C67D7B439}" type="presParOf" srcId="{94E78A55-7C44-43A1-BB32-05051A0263A1}" destId="{90695909-9123-4FFD-9E33-E28D009E3A7C}" srcOrd="4" destOrd="0" presId="urn:microsoft.com/office/officeart/2008/layout/VerticalCurvedList"/>
    <dgm:cxn modelId="{66BE2DCB-ED05-48D9-962E-7C295052BD3B}" type="presParOf" srcId="{90695909-9123-4FFD-9E33-E28D009E3A7C}" destId="{0A1EB2E8-4613-444E-93AA-3AEFAA4064C5}" srcOrd="0" destOrd="0" presId="urn:microsoft.com/office/officeart/2008/layout/VerticalCurvedList"/>
    <dgm:cxn modelId="{93145998-4FBC-4D5C-921B-3324A3390639}" type="presParOf" srcId="{94E78A55-7C44-43A1-BB32-05051A0263A1}" destId="{715BED5D-EB82-44EA-A1FC-0EF2E75FDE44}" srcOrd="5" destOrd="0" presId="urn:microsoft.com/office/officeart/2008/layout/VerticalCurvedList"/>
    <dgm:cxn modelId="{F1225759-DF57-4D2A-9DDE-0C4ABCC07295}" type="presParOf" srcId="{94E78A55-7C44-43A1-BB32-05051A0263A1}" destId="{284CC54D-0A5E-41C5-B851-95E9C96AEECC}" srcOrd="6" destOrd="0" presId="urn:microsoft.com/office/officeart/2008/layout/VerticalCurvedList"/>
    <dgm:cxn modelId="{A0A573D5-25F0-4823-81CC-4A2BB5E7ECC8}" type="presParOf" srcId="{284CC54D-0A5E-41C5-B851-95E9C96AEECC}" destId="{13B16919-1249-420A-86ED-085D64325DD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819D0E-1C01-428B-9AC2-242F7B16B20E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solidFill>
          <a:srgbClr val="FFC000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F36F33-DFCE-49F8-A38D-3591BA039949}">
      <dsp:nvSpPr>
        <dsp:cNvPr id="0" name=""/>
        <dsp:cNvSpPr/>
      </dsp:nvSpPr>
      <dsp:spPr>
        <a:xfrm>
          <a:off x="1057763" y="196177"/>
          <a:ext cx="6121778" cy="108373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1993,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vốn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lệ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2011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6000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tỷ</a:t>
          </a:r>
          <a:endParaRPr lang="en-US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7763" y="196177"/>
        <a:ext cx="6121778" cy="1083733"/>
      </dsp:txXfrm>
    </dsp:sp>
    <dsp:sp modelId="{2A4A2894-43C0-4677-9787-5467BB4B401A}">
      <dsp:nvSpPr>
        <dsp:cNvPr id="0" name=""/>
        <dsp:cNvSpPr/>
      </dsp:nvSpPr>
      <dsp:spPr>
        <a:xfrm>
          <a:off x="152833" y="60716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7BB525-80AB-400A-862C-84CD24D6D4AA}">
      <dsp:nvSpPr>
        <dsp:cNvPr id="0" name=""/>
        <dsp:cNvSpPr/>
      </dsp:nvSpPr>
      <dsp:spPr>
        <a:xfrm>
          <a:off x="1146048" y="1775637"/>
          <a:ext cx="6071478" cy="151624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lĩnh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vực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bank,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khoán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endParaRPr lang="en-US" sz="180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US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Giấy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Hòa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An; xi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măng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Thăng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Long, An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Phú</a:t>
          </a:r>
          <a:endParaRPr lang="en-US" sz="180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Cảng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biển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6048" y="1775637"/>
        <a:ext cx="6071478" cy="1516240"/>
      </dsp:txXfrm>
    </dsp:sp>
    <dsp:sp modelId="{06043BFD-8EFB-48B9-A57F-3A539A1B3ABE}">
      <dsp:nvSpPr>
        <dsp:cNvPr id="0" name=""/>
        <dsp:cNvSpPr/>
      </dsp:nvSpPr>
      <dsp:spPr>
        <a:xfrm>
          <a:off x="468714" y="1856421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AD2DC4-66B5-4717-B84C-BDC585231332}">
      <dsp:nvSpPr>
        <dsp:cNvPr id="0" name=""/>
        <dsp:cNvSpPr/>
      </dsp:nvSpPr>
      <dsp:spPr>
        <a:xfrm>
          <a:off x="752110" y="3537522"/>
          <a:ext cx="6465415" cy="172413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Bất</a:t>
          </a:r>
          <a:r>
            <a:rPr lang="en-US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Geleximco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Tấn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135 ha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TP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95 ha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Khu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đô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thị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dầu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Geleximco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Hoài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Đức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192 ha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Chung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cư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Gelexia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Riverside, …</a:t>
          </a:r>
          <a:endParaRPr lang="en-US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2110" y="3537522"/>
        <a:ext cx="6465415" cy="1724133"/>
      </dsp:txXfrm>
    </dsp:sp>
    <dsp:sp modelId="{91467EB7-B64F-42DC-BFB5-A6E5FCE789F6}">
      <dsp:nvSpPr>
        <dsp:cNvPr id="0" name=""/>
        <dsp:cNvSpPr/>
      </dsp:nvSpPr>
      <dsp:spPr>
        <a:xfrm>
          <a:off x="11148" y="3722285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C89A2-CF55-4199-8922-20983ACD832C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solidFill>
          <a:schemeClr val="bg1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BD61B0-1DC0-482A-8B83-36B083C42ADD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CĐT </a:t>
          </a:r>
          <a:r>
            <a:rPr lang="en-US" sz="3200" kern="1200" dirty="0" err="1" smtClean="0"/>
            <a:t>uy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tín</a:t>
          </a:r>
          <a:r>
            <a:rPr lang="en-US" sz="3200" kern="1200" dirty="0" smtClean="0"/>
            <a:t>, </a:t>
          </a:r>
          <a:r>
            <a:rPr lang="en-US" sz="3200" kern="1200" dirty="0" err="1" smtClean="0"/>
            <a:t>đã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có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nhiều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dự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án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ra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mắt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thị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trường</a:t>
          </a:r>
          <a:r>
            <a:rPr lang="en-US" sz="3200" kern="1200" dirty="0" smtClean="0"/>
            <a:t>.</a:t>
          </a:r>
          <a:endParaRPr lang="en-US" sz="3200" kern="1200" dirty="0"/>
        </a:p>
      </dsp:txBody>
      <dsp:txXfrm>
        <a:off x="752110" y="541866"/>
        <a:ext cx="7301111" cy="1083733"/>
      </dsp:txXfrm>
    </dsp:sp>
    <dsp:sp modelId="{0E2B57B8-C937-465C-B2DF-6DE4DB2306F6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2983F2-E41C-4368-8C04-55ECDD9567CB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Dự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án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có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vị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trí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đắc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địa</a:t>
          </a:r>
          <a:r>
            <a:rPr lang="en-US" sz="3200" kern="1200" dirty="0" smtClean="0"/>
            <a:t>, </a:t>
          </a:r>
          <a:r>
            <a:rPr lang="en-US" sz="3200" kern="1200" dirty="0" err="1" smtClean="0"/>
            <a:t>kết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nối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vùng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thuận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lợi</a:t>
          </a:r>
          <a:endParaRPr lang="en-US" sz="3200" kern="1200" dirty="0"/>
        </a:p>
      </dsp:txBody>
      <dsp:txXfrm>
        <a:off x="1146048" y="2167466"/>
        <a:ext cx="6907174" cy="1083733"/>
      </dsp:txXfrm>
    </dsp:sp>
    <dsp:sp modelId="{0A1EB2E8-4613-444E-93AA-3AEFAA4064C5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5BED5D-EB82-44EA-A1FC-0EF2E75FDE44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Cơ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cấu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diện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tích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hợp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lý</a:t>
          </a:r>
          <a:r>
            <a:rPr lang="en-US" sz="3200" kern="1200" dirty="0" smtClean="0"/>
            <a:t>, </a:t>
          </a:r>
          <a:r>
            <a:rPr lang="en-US" sz="3200" kern="1200" dirty="0" err="1" smtClean="0"/>
            <a:t>tổng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tiền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thấp</a:t>
          </a:r>
          <a:endParaRPr lang="en-US" sz="3200" kern="1200" dirty="0"/>
        </a:p>
      </dsp:txBody>
      <dsp:txXfrm>
        <a:off x="752110" y="3793066"/>
        <a:ext cx="7301111" cy="1083733"/>
      </dsp:txXfrm>
    </dsp:sp>
    <dsp:sp modelId="{13B16919-1249-420A-86ED-085D64325DDB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FFDE-1B4A-4676-86FA-6DEDD6A44916}" type="datetimeFigureOut">
              <a:rPr lang="en-US" smtClean="0"/>
              <a:t>26/07/19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83DAA-8F5D-408A-846B-9632B471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59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FFDE-1B4A-4676-86FA-6DEDD6A44916}" type="datetimeFigureOut">
              <a:rPr lang="en-US" smtClean="0"/>
              <a:t>26/07/19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83DAA-8F5D-408A-846B-9632B471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55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FFDE-1B4A-4676-86FA-6DEDD6A44916}" type="datetimeFigureOut">
              <a:rPr lang="en-US" smtClean="0"/>
              <a:t>26/07/19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83DAA-8F5D-408A-846B-9632B471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74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FFDE-1B4A-4676-86FA-6DEDD6A44916}" type="datetimeFigureOut">
              <a:rPr lang="en-US" smtClean="0"/>
              <a:t>26/07/19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83DAA-8F5D-408A-846B-9632B471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FFDE-1B4A-4676-86FA-6DEDD6A44916}" type="datetimeFigureOut">
              <a:rPr lang="en-US" smtClean="0"/>
              <a:t>26/07/19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83DAA-8F5D-408A-846B-9632B471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87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FFDE-1B4A-4676-86FA-6DEDD6A44916}" type="datetimeFigureOut">
              <a:rPr lang="en-US" smtClean="0"/>
              <a:t>26/07/19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83DAA-8F5D-408A-846B-9632B471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16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FFDE-1B4A-4676-86FA-6DEDD6A44916}" type="datetimeFigureOut">
              <a:rPr lang="en-US" smtClean="0"/>
              <a:t>26/07/19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83DAA-8F5D-408A-846B-9632B471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7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FFDE-1B4A-4676-86FA-6DEDD6A44916}" type="datetimeFigureOut">
              <a:rPr lang="en-US" smtClean="0"/>
              <a:t>26/07/19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83DAA-8F5D-408A-846B-9632B471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20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FFDE-1B4A-4676-86FA-6DEDD6A44916}" type="datetimeFigureOut">
              <a:rPr lang="en-US" smtClean="0"/>
              <a:t>26/07/19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83DAA-8F5D-408A-846B-9632B471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80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FFDE-1B4A-4676-86FA-6DEDD6A44916}" type="datetimeFigureOut">
              <a:rPr lang="en-US" smtClean="0"/>
              <a:t>26/07/19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83DAA-8F5D-408A-846B-9632B471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23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FFDE-1B4A-4676-86FA-6DEDD6A44916}" type="datetimeFigureOut">
              <a:rPr lang="en-US" smtClean="0"/>
              <a:t>26/07/19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83DAA-8F5D-408A-846B-9632B471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04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7FFDE-1B4A-4676-86FA-6DEDD6A44916}" type="datetimeFigureOut">
              <a:rPr lang="en-US" smtClean="0"/>
              <a:t>26/07/19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83DAA-8F5D-408A-846B-9632B471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4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7454" y="-1"/>
            <a:ext cx="8946995" cy="1360449"/>
          </a:xfrm>
        </p:spPr>
        <p:txBody>
          <a:bodyPr anchor="ctr">
            <a:norm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DỰ ÁN</a:t>
            </a:r>
            <a:b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 CƯ AN BÌNH PLAZA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95" y="1081668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0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32" y="1833498"/>
            <a:ext cx="2821057" cy="3140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4" y="1833498"/>
            <a:ext cx="2821057" cy="3140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748" y="1833498"/>
            <a:ext cx="2821057" cy="3140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540" y="1833498"/>
            <a:ext cx="2821057" cy="31402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57857" y="5153066"/>
            <a:ext cx="1640377" cy="52290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04087" y="5153064"/>
            <a:ext cx="1640377" cy="52290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879" y="5153065"/>
            <a:ext cx="1640377" cy="52290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91168" y="5153064"/>
            <a:ext cx="2137383" cy="52290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055" y="154027"/>
            <a:ext cx="472964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 TIỆN ÍCH NGOẠI KHU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3461" y="84502"/>
            <a:ext cx="846937" cy="846937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81926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9054" y="154027"/>
            <a:ext cx="5075335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 MẶT BẰNG ĐIỂN HÌNH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3461" y="84502"/>
            <a:ext cx="846937" cy="846937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34028">
            <a:off x="10218088" y="167520"/>
            <a:ext cx="1691177" cy="1683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67" y="895366"/>
            <a:ext cx="8366114" cy="590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0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9054" y="154027"/>
            <a:ext cx="5075335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 MẶT BẰNG ĐIỂN HÌNH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075130"/>
              </p:ext>
            </p:extLst>
          </p:nvPr>
        </p:nvGraphicFramePr>
        <p:xfrm>
          <a:off x="446047" y="1087544"/>
          <a:ext cx="11552664" cy="546894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471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6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8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81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370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Loại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căn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 -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Diện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tích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 (m2)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Số</a:t>
                      </a:r>
                      <a:r>
                        <a:rPr lang="en-US" sz="2000" baseline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 PN</a:t>
                      </a:r>
                      <a:endParaRPr lang="en-US" sz="2000">
                        <a:solidFill>
                          <a:schemeClr val="bg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Số</a:t>
                      </a:r>
                      <a:r>
                        <a:rPr lang="en-US" sz="2000" baseline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 lượng căn/sàn</a:t>
                      </a:r>
                      <a:endParaRPr lang="en-US" sz="2000">
                        <a:solidFill>
                          <a:schemeClr val="bg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Công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năng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41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A – 91.56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3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62.5%</a:t>
                      </a:r>
                      <a:endParaRPr lang="en-US" sz="20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B – 82.06 – 82.07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3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2</a:t>
                      </a:r>
                      <a:endParaRPr lang="en-US" sz="20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C – 82.19 – 82.84 – 81.68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3</a:t>
                      </a: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6</a:t>
                      </a:r>
                      <a:endParaRPr lang="en-US" sz="20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100">
                        <a:latin typeface="UTM Caviar" panose="02040603050506020204" pitchFamily="18" charset="0"/>
                      </a:endParaRPr>
                    </a:p>
                  </a:txBody>
                  <a:tcPr marL="107256" marR="107256" marT="53628" marB="536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7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D – 83.33</a:t>
                      </a: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3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475229"/>
                  </a:ext>
                </a:extLst>
              </a:tr>
              <a:tr h="51778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E – 55.06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2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1</a:t>
                      </a:r>
                      <a:endParaRPr lang="en-US" sz="20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37.5%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781921"/>
                  </a:ext>
                </a:extLst>
              </a:tr>
              <a:tr h="517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F – 54.27 – 54.74 – 55.22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2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4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852214"/>
                  </a:ext>
                </a:extLst>
              </a:tr>
              <a:tr h="517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G – 53.49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2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1</a:t>
                      </a:r>
                      <a:endParaRPr lang="en-US" sz="20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183148"/>
                  </a:ext>
                </a:extLst>
              </a:tr>
              <a:tr h="51778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Tổng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số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căn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/</a:t>
                      </a:r>
                      <a:r>
                        <a:rPr lang="en-US" sz="2000" baseline="0" dirty="0" err="1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sàn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500"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16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7783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Tổng</a:t>
                      </a:r>
                      <a:r>
                        <a:rPr lang="en-US" sz="2000" baseline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 diện tích sàn</a:t>
                      </a:r>
                      <a:endParaRPr lang="en-US" sz="2000">
                        <a:solidFill>
                          <a:schemeClr val="bg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100">
                        <a:latin typeface="UTM Caviar" panose="02040603050506020204" pitchFamily="18" charset="0"/>
                      </a:endParaRPr>
                    </a:p>
                  </a:txBody>
                  <a:tcPr marL="107256" marR="107256" marT="53628" marB="536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100">
                        <a:latin typeface="UTM Caviar" panose="02040603050506020204" pitchFamily="18" charset="0"/>
                      </a:endParaRPr>
                    </a:p>
                  </a:txBody>
                  <a:tcPr marL="107256" marR="107256" marT="53628" marB="536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1159.82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UTM Caviar" panose="02040603050506020204" pitchFamily="18" charset="0"/>
                        </a:rPr>
                        <a:t> m2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marL="128165" marR="128165" marT="64083" marB="640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163461" y="84502"/>
            <a:ext cx="846937" cy="846937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16051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1" y="1137424"/>
            <a:ext cx="6841341" cy="5720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05" y="1137424"/>
            <a:ext cx="6841341" cy="57205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929" y="176582"/>
            <a:ext cx="7653822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   CĂN HỘ 2 PHÒNG NGỦ ĐIỂN HÌNH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163461" y="84502"/>
            <a:ext cx="846937" cy="846937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03544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562"/>
            <a:ext cx="7200789" cy="60211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206" y="1015562"/>
            <a:ext cx="7200789" cy="60211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6929" y="176582"/>
            <a:ext cx="7653822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   CĂN HỘ 2 PHÒNG NGỦ ĐIỂN HÌNH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63461" y="84502"/>
            <a:ext cx="846937" cy="846937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46455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67" y="1042419"/>
            <a:ext cx="7126501" cy="59590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929" y="176582"/>
            <a:ext cx="7653822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   CĂN HỘ 3 PHÒNG NGỦ ĐIỂN HÌNH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163461" y="84502"/>
            <a:ext cx="846937" cy="846937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93915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5965904" cy="4988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04" y="1371599"/>
            <a:ext cx="5965904" cy="4988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6929" y="176582"/>
            <a:ext cx="7653822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   CĂN HỘ 3 PHÒNG NGỦ ĐIỂN HÌNH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3461" y="84502"/>
            <a:ext cx="846937" cy="846937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67099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" y="1130106"/>
            <a:ext cx="6513184" cy="5446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312" y="1130106"/>
            <a:ext cx="6513184" cy="544617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7629" y="1828801"/>
            <a:ext cx="1572322" cy="5352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- 4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9056" y="154027"/>
            <a:ext cx="7439393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 CĂN HỘ 3 PHÒNG NGỦ ĐIỂN HÌNH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163461" y="84502"/>
            <a:ext cx="846937" cy="846937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31461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1533" y="154027"/>
            <a:ext cx="7794702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  GIÁ BÁN VÀ THANH TOÁN DỰ KIẾN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8538" y="2860081"/>
            <a:ext cx="4590172" cy="19704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/>
              <a:t>Trung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bình</a:t>
            </a:r>
            <a:r>
              <a:rPr lang="en-US" sz="4000" b="1" dirty="0" smtClean="0"/>
              <a:t> </a:t>
            </a:r>
          </a:p>
          <a:p>
            <a:pPr algn="ctr"/>
            <a:r>
              <a:rPr lang="en-US" sz="4000" b="1" dirty="0" smtClean="0"/>
              <a:t>31 </a:t>
            </a:r>
            <a:r>
              <a:rPr lang="en-US" sz="4000" b="1" dirty="0" err="1" smtClean="0"/>
              <a:t>triệu</a:t>
            </a:r>
            <a:r>
              <a:rPr lang="en-US" sz="4000" b="1" dirty="0" smtClean="0"/>
              <a:t>/m2</a:t>
            </a:r>
            <a:endParaRPr lang="en-US" sz="40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726818"/>
              </p:ext>
            </p:extLst>
          </p:nvPr>
        </p:nvGraphicFramePr>
        <p:xfrm>
          <a:off x="5667232" y="1601579"/>
          <a:ext cx="5928273" cy="4487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8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6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713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</a:rPr>
                        <a:t>Đợt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</a:rPr>
                        <a:t>thanh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</a:rPr>
                        <a:t>toán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89360" marR="89360" marT="44680" marB="4468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chemeClr val="bg1"/>
                          </a:solidFill>
                        </a:rPr>
                        <a:t>Tiến</a:t>
                      </a:r>
                      <a:r>
                        <a:rPr lang="en-US" sz="2000" b="1" baseline="0" smtClean="0">
                          <a:solidFill>
                            <a:schemeClr val="bg1"/>
                          </a:solidFill>
                        </a:rPr>
                        <a:t> độ xây dựng</a:t>
                      </a:r>
                      <a:endParaRPr lang="en-US" sz="2000" b="1">
                        <a:solidFill>
                          <a:schemeClr val="bg1"/>
                        </a:solidFill>
                      </a:endParaRPr>
                    </a:p>
                  </a:txBody>
                  <a:tcPr marL="89360" marR="89360" marT="44680" marB="4468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chemeClr val="bg1"/>
                          </a:solidFill>
                        </a:rPr>
                        <a:t>Thanh toán</a:t>
                      </a:r>
                      <a:endParaRPr lang="en-US" sz="2000" b="1">
                        <a:solidFill>
                          <a:schemeClr val="bg1"/>
                        </a:solidFill>
                      </a:endParaRPr>
                    </a:p>
                  </a:txBody>
                  <a:tcPr marL="89360" marR="89360" marT="44680" marB="4468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5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</a:rPr>
                        <a:t>Đợt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1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89360" marR="89360" marT="44680" marB="4468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HĐMB/HĐV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89360" marR="89360" marT="44680" marB="4468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25%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89360" marR="89360" marT="44680" marB="4468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5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</a:rPr>
                        <a:t>Đợt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2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89360" marR="89360" marT="44680" marB="4468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</a:rPr>
                        <a:t>Đổ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</a:rPr>
                        <a:t>sàn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</a:rPr>
                        <a:t>tầng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15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89360" marR="89360" marT="44680" marB="4468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15%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89360" marR="89360" marT="44680" marB="4468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56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chemeClr val="bg1"/>
                          </a:solidFill>
                        </a:rPr>
                        <a:t>Đợt</a:t>
                      </a:r>
                      <a:r>
                        <a:rPr lang="en-US" sz="2000" b="1" baseline="0" smtClean="0">
                          <a:solidFill>
                            <a:schemeClr val="bg1"/>
                          </a:solidFill>
                        </a:rPr>
                        <a:t> 3</a:t>
                      </a:r>
                      <a:endParaRPr lang="en-US" sz="2000" b="1">
                        <a:solidFill>
                          <a:schemeClr val="bg1"/>
                        </a:solidFill>
                      </a:endParaRPr>
                    </a:p>
                  </a:txBody>
                  <a:tcPr marL="89360" marR="89360" marT="44680" marB="4468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</a:rPr>
                        <a:t>Đổ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</a:rPr>
                        <a:t>sàn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</a:rPr>
                        <a:t>tầng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25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89360" marR="89360" marT="44680" marB="4468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15%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89360" marR="89360" marT="44680" marB="4468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056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chemeClr val="bg1"/>
                          </a:solidFill>
                        </a:rPr>
                        <a:t>Đợt</a:t>
                      </a:r>
                      <a:r>
                        <a:rPr lang="en-US" sz="2000" b="1" baseline="0" smtClean="0">
                          <a:solidFill>
                            <a:schemeClr val="bg1"/>
                          </a:solidFill>
                        </a:rPr>
                        <a:t> 4</a:t>
                      </a:r>
                      <a:endParaRPr lang="en-US" sz="2000" b="1">
                        <a:solidFill>
                          <a:schemeClr val="bg1"/>
                        </a:solidFill>
                      </a:endParaRPr>
                    </a:p>
                  </a:txBody>
                  <a:tcPr marL="89360" marR="89360" marT="44680" marB="4468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</a:rPr>
                        <a:t>Cất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</a:rPr>
                        <a:t>nóc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89360" marR="89360" marT="44680" marB="4468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15%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89360" marR="89360" marT="44680" marB="4468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0056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chemeClr val="bg1"/>
                          </a:solidFill>
                        </a:rPr>
                        <a:t>Đợt</a:t>
                      </a:r>
                      <a:r>
                        <a:rPr lang="en-US" sz="2000" b="1" baseline="0" smtClean="0">
                          <a:solidFill>
                            <a:schemeClr val="bg1"/>
                          </a:solidFill>
                        </a:rPr>
                        <a:t> 5</a:t>
                      </a:r>
                      <a:endParaRPr lang="en-US" sz="2000" b="1">
                        <a:solidFill>
                          <a:schemeClr val="bg1"/>
                        </a:solidFill>
                      </a:endParaRPr>
                    </a:p>
                  </a:txBody>
                  <a:tcPr marL="89360" marR="89360" marT="44680" marB="4468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</a:rPr>
                        <a:t>Bàn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</a:rPr>
                        <a:t>giao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</a:rPr>
                        <a:t>nhà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89360" marR="89360" marT="44680" marB="4468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25%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89360" marR="89360" marT="44680" marB="4468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0056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chemeClr val="bg1"/>
                          </a:solidFill>
                        </a:rPr>
                        <a:t>Đợt</a:t>
                      </a:r>
                      <a:r>
                        <a:rPr lang="en-US" sz="2000" b="1" baseline="0" smtClean="0">
                          <a:solidFill>
                            <a:schemeClr val="bg1"/>
                          </a:solidFill>
                        </a:rPr>
                        <a:t> 6</a:t>
                      </a:r>
                      <a:endParaRPr lang="en-US" sz="2000" b="1">
                        <a:solidFill>
                          <a:schemeClr val="bg1"/>
                        </a:solidFill>
                      </a:endParaRPr>
                    </a:p>
                  </a:txBody>
                  <a:tcPr marL="89360" marR="89360" marT="44680" marB="4468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smtClean="0">
                          <a:solidFill>
                            <a:schemeClr val="bg1"/>
                          </a:solidFill>
                        </a:rPr>
                        <a:t> Nhận sổ đỏ</a:t>
                      </a:r>
                      <a:endParaRPr lang="en-US" sz="2000" b="1">
                        <a:solidFill>
                          <a:schemeClr val="bg1"/>
                        </a:solidFill>
                      </a:endParaRPr>
                    </a:p>
                  </a:txBody>
                  <a:tcPr marL="89360" marR="89360" marT="44680" marB="4468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5%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89360" marR="89360" marT="44680" marB="4468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163461" y="84502"/>
            <a:ext cx="846937" cy="846937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97635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86931" y="169196"/>
            <a:ext cx="7932601" cy="677550"/>
            <a:chOff x="509717" y="338558"/>
            <a:chExt cx="8585681" cy="67755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509717" y="338558"/>
              <a:ext cx="8585681" cy="677550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09717" y="338558"/>
              <a:ext cx="8585681" cy="677550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7805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dirty="0" smtClean="0">
                  <a:solidFill>
                    <a:schemeClr val="tx1"/>
                  </a:solidFill>
                </a:rPr>
                <a:t>CÁC DỰ ÁN QUANH KHU VỰC – MỸ ĐÌNH PLAZA 2</a:t>
              </a:r>
              <a:endParaRPr lang="vi-VN" sz="28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163461" y="84502"/>
            <a:ext cx="846937" cy="846937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/>
          <p:cNvSpPr/>
          <p:nvPr/>
        </p:nvSpPr>
        <p:spPr>
          <a:xfrm>
            <a:off x="10140442" y="1391167"/>
            <a:ext cx="2051558" cy="110298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/>
          <p:cNvSpPr/>
          <p:nvPr/>
        </p:nvSpPr>
        <p:spPr>
          <a:xfrm>
            <a:off x="5574070" y="2951528"/>
            <a:ext cx="1985379" cy="110298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ectangle 20"/>
          <p:cNvSpPr/>
          <p:nvPr/>
        </p:nvSpPr>
        <p:spPr>
          <a:xfrm>
            <a:off x="10140442" y="4461412"/>
            <a:ext cx="2051558" cy="112666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901871"/>
              </p:ext>
            </p:extLst>
          </p:nvPr>
        </p:nvGraphicFramePr>
        <p:xfrm>
          <a:off x="326299" y="1046216"/>
          <a:ext cx="7169418" cy="558875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85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3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63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Đặc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điểm</a:t>
                      </a:r>
                      <a:endParaRPr lang="en-US" sz="16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Chi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tiết</a:t>
                      </a:r>
                      <a:endParaRPr lang="en-US" sz="16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546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Cơ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cấu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diện</a:t>
                      </a:r>
                      <a:r>
                        <a:rPr lang="en-US" sz="1500" baseline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tích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69,46 - 72,58 </a:t>
                      </a:r>
                      <a:r>
                        <a:rPr lang="mr-IN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–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77,51 </a:t>
                      </a:r>
                      <a:r>
                        <a:rPr lang="mr-IN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–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101,15 </a:t>
                      </a:r>
                      <a:r>
                        <a:rPr lang="mr-IN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–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125,21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m2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619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Giá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Bán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(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thông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thủy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) 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32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triệu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/m2 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546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Nội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thất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Bàn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giao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đầy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đủ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nội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thất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cơ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bản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215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Quy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Mô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Xây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dựng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trên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diện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tích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5000 m2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gồm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2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toà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cao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28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tầng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và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3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tầng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hầm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,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khối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đế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4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tầng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thương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mại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. 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3039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Chính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sách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bán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hàng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Hỗ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trợ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lãi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suất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0%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cho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70% GTCH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trong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6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tháng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.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Chiết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khấu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2,5% GTCH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nếu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không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vay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ngân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hàng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.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Tặng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3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chỉ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vàng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tương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đương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10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triệu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.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Tặng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1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điều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hoà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trị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giá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10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triệu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đồng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đối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với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căn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hộ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02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phòng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ngủ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, 2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điều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hoà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trị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giá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20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triệu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đồng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đối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với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căn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hộ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03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phòng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ngủ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. 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Chương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trình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KH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thân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thiết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: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tặng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20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triệu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đồng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.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Tặng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phí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DV 6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tháng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kể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từ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khi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bàn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giao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nhà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4157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Đánh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giá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Giá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bán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cao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,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ít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tiện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ích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và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cơ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cấu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căn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hộ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thuộc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phân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khúc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gặp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quá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nhiều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sự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cạnh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tranh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nên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khó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bán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. 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610" y="1044173"/>
            <a:ext cx="4212921" cy="561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58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680" y="87682"/>
            <a:ext cx="5889373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GIỚI THIỆU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89019" y="1035066"/>
            <a:ext cx="5227059" cy="893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</a:rPr>
              <a:t>Thông tin tổng quan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89017" y="2236298"/>
            <a:ext cx="5227059" cy="8451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</a:rPr>
              <a:t>Vị trí và kết nối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89016" y="3457962"/>
            <a:ext cx="5227059" cy="8063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</a:rPr>
              <a:t>Tiện ích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89019" y="5907532"/>
            <a:ext cx="5227059" cy="77969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lý</a:t>
            </a:r>
            <a:r>
              <a:rPr lang="en-US" sz="3200" dirty="0" smtClean="0">
                <a:solidFill>
                  <a:schemeClr val="tx1"/>
                </a:solidFill>
              </a:rPr>
              <a:t> do </a:t>
            </a:r>
            <a:r>
              <a:rPr lang="en-US" sz="3200" dirty="0" err="1" smtClean="0">
                <a:solidFill>
                  <a:schemeClr val="tx1"/>
                </a:solidFill>
              </a:rPr>
              <a:t>nên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lựa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chọn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89016" y="4670194"/>
            <a:ext cx="5227059" cy="8314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</a:rPr>
              <a:t>Thiết kế căn hộ</a:t>
            </a:r>
            <a:r>
              <a:rPr lang="en-US" sz="3200" dirty="0" smtClean="0">
                <a:solidFill>
                  <a:schemeClr val="tx1"/>
                </a:solidFill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</a:rPr>
              <a:t>giá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bán</a:t>
            </a:r>
            <a:endParaRPr lang="vi-VN" sz="32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7" y="1029375"/>
            <a:ext cx="5731727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50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86931" y="169196"/>
            <a:ext cx="6972518" cy="677550"/>
            <a:chOff x="509717" y="338558"/>
            <a:chExt cx="8585681" cy="67755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509717" y="338558"/>
              <a:ext cx="8585681" cy="677550"/>
            </a:xfrm>
            <a:prstGeom prst="rect">
              <a:avLst/>
            </a:prstGeom>
            <a:grpFill/>
            <a:ln>
              <a:solidFill>
                <a:srgbClr val="F19A5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9717" y="338558"/>
              <a:ext cx="8585681" cy="677550"/>
            </a:xfrm>
            <a:prstGeom prst="rect">
              <a:avLst/>
            </a:prstGeom>
            <a:grpFill/>
            <a:ln>
              <a:solidFill>
                <a:srgbClr val="F19A5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7805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dirty="0" smtClean="0">
                  <a:solidFill>
                    <a:schemeClr val="tx1"/>
                  </a:solidFill>
                </a:rPr>
                <a:t>CÁC DỰ ÁN QUANH KHU VỰC – Garden Hill</a:t>
              </a:r>
              <a:endParaRPr lang="vi-VN" sz="28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163461" y="84502"/>
            <a:ext cx="846937" cy="846937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/>
          <p:cNvSpPr/>
          <p:nvPr/>
        </p:nvSpPr>
        <p:spPr>
          <a:xfrm>
            <a:off x="10140442" y="1391167"/>
            <a:ext cx="2051558" cy="110298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/>
          <p:cNvSpPr/>
          <p:nvPr/>
        </p:nvSpPr>
        <p:spPr>
          <a:xfrm>
            <a:off x="5574070" y="2951528"/>
            <a:ext cx="1985379" cy="110298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ectangle 20"/>
          <p:cNvSpPr/>
          <p:nvPr/>
        </p:nvSpPr>
        <p:spPr>
          <a:xfrm>
            <a:off x="10140442" y="4461412"/>
            <a:ext cx="2051558" cy="112666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272929"/>
              </p:ext>
            </p:extLst>
          </p:nvPr>
        </p:nvGraphicFramePr>
        <p:xfrm>
          <a:off x="163461" y="1204597"/>
          <a:ext cx="7169418" cy="546893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85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3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08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Đặc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điểm</a:t>
                      </a:r>
                      <a:endParaRPr lang="en-US" sz="16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Chi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tiết</a:t>
                      </a:r>
                      <a:endParaRPr lang="en-US" sz="16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316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Cơ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cấu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diện</a:t>
                      </a:r>
                      <a:r>
                        <a:rPr lang="en-US" sz="1500" baseline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tích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60 68 70 74 79 82 84 92 95 110 m2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451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Giá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Bán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(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thông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thủy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) 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26 </a:t>
                      </a:r>
                      <a:r>
                        <a:rPr lang="mr-IN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–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28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triệu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/m2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982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Tổng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giá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trị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hợp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đồng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1.7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tỷ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đến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2.5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tỷ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/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căn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826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Nội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thất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Bàn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giao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nội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thất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cơ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bản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9785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Quy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Mô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Xây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dựng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trên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diện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tích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5,568 m2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gồm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2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toà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cao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29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tầng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và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25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tầng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,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2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tầng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hầm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,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5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tầng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thương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mại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.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422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Giao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dịch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Chào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bán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chuyển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nhượng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nhiều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64301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Đánh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giá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Đăng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bán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chuyển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nhượng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nhiều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706" y="1391167"/>
            <a:ext cx="3789460" cy="51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668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86931" y="169196"/>
            <a:ext cx="7921449" cy="677550"/>
            <a:chOff x="509717" y="338558"/>
            <a:chExt cx="8585681" cy="67755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509717" y="338558"/>
              <a:ext cx="8585681" cy="677550"/>
            </a:xfrm>
            <a:prstGeom prst="rect">
              <a:avLst/>
            </a:prstGeom>
            <a:grpFill/>
            <a:ln>
              <a:solidFill>
                <a:srgbClr val="F19A5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9717" y="338558"/>
              <a:ext cx="8585681" cy="677550"/>
            </a:xfrm>
            <a:prstGeom prst="rect">
              <a:avLst/>
            </a:prstGeom>
            <a:grpFill/>
            <a:ln>
              <a:solidFill>
                <a:srgbClr val="F19A5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7805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dirty="0" smtClean="0">
                  <a:solidFill>
                    <a:schemeClr val="tx1"/>
                  </a:solidFill>
                </a:rPr>
                <a:t>CÁC DỰ ÁN QUANH KHU VỰC – FLC GREEN HOME</a:t>
              </a:r>
              <a:endParaRPr lang="vi-VN" sz="28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163461" y="84502"/>
            <a:ext cx="846937" cy="846937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/>
          <p:cNvSpPr/>
          <p:nvPr/>
        </p:nvSpPr>
        <p:spPr>
          <a:xfrm>
            <a:off x="10140442" y="1391167"/>
            <a:ext cx="2051558" cy="110298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/>
          <p:cNvSpPr/>
          <p:nvPr/>
        </p:nvSpPr>
        <p:spPr>
          <a:xfrm>
            <a:off x="5574070" y="2951528"/>
            <a:ext cx="1985379" cy="110298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ectangle 20"/>
          <p:cNvSpPr/>
          <p:nvPr/>
        </p:nvSpPr>
        <p:spPr>
          <a:xfrm>
            <a:off x="10140442" y="4461412"/>
            <a:ext cx="2051558" cy="112666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676008"/>
              </p:ext>
            </p:extLst>
          </p:nvPr>
        </p:nvGraphicFramePr>
        <p:xfrm>
          <a:off x="163461" y="1204597"/>
          <a:ext cx="7169418" cy="546893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85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3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08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Đặc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điểm</a:t>
                      </a:r>
                      <a:endParaRPr lang="en-US" sz="16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Chi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tiết</a:t>
                      </a:r>
                      <a:endParaRPr lang="en-US" sz="16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316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Cơ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cấu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diện</a:t>
                      </a:r>
                      <a:r>
                        <a:rPr lang="en-US" sz="1500" baseline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tích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45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mr-IN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–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45,07 </a:t>
                      </a:r>
                      <a:r>
                        <a:rPr lang="mr-IN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–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60,6 </a:t>
                      </a:r>
                      <a:r>
                        <a:rPr lang="mr-IN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–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69,62 m2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451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Giá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Bán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(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thông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thủy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) 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25 – 26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triệu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/m2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982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Tổng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giá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trị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hợp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đồng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1.2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tỷ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đến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2.2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tỷ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/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căn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826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Nội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thất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Bàn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giao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nội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thất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cơ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bản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9785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Quy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Mô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Xây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dựng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trên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diện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tích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10.629 m2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gồm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1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toà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cao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30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tầng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,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1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tầng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hầm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,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1tầng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thương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mại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,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bãi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đỗ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xe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trên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cao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từ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tầng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2-6.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422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Giao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dịch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Tốc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độ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bán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trung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bình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,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đã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bán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gần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hết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64301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Đánh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giá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Cơ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cấu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căn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hộ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nhỏ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và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hợp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lý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,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tiếp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cận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được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đến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nhiều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đối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tượng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khách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hàng</a:t>
                      </a:r>
                      <a:endParaRPr lang="en-US" sz="1500" baseline="0" dirty="0" smtClean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  <a:p>
                      <a:endParaRPr lang="en-US" sz="1500" baseline="0" dirty="0" smtClean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  <a:p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UTM Caviar" panose="02040603050506020204" pitchFamily="18" charset="0"/>
                        </a:rPr>
                        <a:t>- SỞ HỮU 50 NĂM</a:t>
                      </a:r>
                      <a:endParaRPr lang="en-US" sz="1500" dirty="0">
                        <a:solidFill>
                          <a:schemeClr val="tx1"/>
                        </a:solidFill>
                        <a:latin typeface="UTM Caviar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6" r="17892"/>
          <a:stretch/>
        </p:blipFill>
        <p:spPr>
          <a:xfrm>
            <a:off x="8093773" y="1077238"/>
            <a:ext cx="3530380" cy="563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017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327" y="109985"/>
            <a:ext cx="11653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CỐT LÕI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CHỌN AN BÌNH PLAZA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337608416"/>
              </p:ext>
            </p:extLst>
          </p:nvPr>
        </p:nvGraphicFramePr>
        <p:xfrm>
          <a:off x="1967606" y="111891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442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2C89A2-CF55-4199-8922-20983ACD83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042C89A2-CF55-4199-8922-20983ACD83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042C89A2-CF55-4199-8922-20983ACD83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E2B57B8-C937-465C-B2DF-6DE4DB230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graphicEl>
                                              <a:dgm id="{0E2B57B8-C937-465C-B2DF-6DE4DB230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dgm id="{0E2B57B8-C937-465C-B2DF-6DE4DB230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EBD61B0-1DC0-482A-8B83-36B083C42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graphicEl>
                                              <a:dgm id="{8EBD61B0-1DC0-482A-8B83-36B083C42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graphicEl>
                                              <a:dgm id="{8EBD61B0-1DC0-482A-8B83-36B083C42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A1EB2E8-4613-444E-93AA-3AEFAA4064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graphicEl>
                                              <a:dgm id="{0A1EB2E8-4613-444E-93AA-3AEFAA4064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0A1EB2E8-4613-444E-93AA-3AEFAA4064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2983F2-E41C-4368-8C04-55ECDD956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graphicEl>
                                              <a:dgm id="{6E2983F2-E41C-4368-8C04-55ECDD956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graphicEl>
                                              <a:dgm id="{6E2983F2-E41C-4368-8C04-55ECDD956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B16919-1249-420A-86ED-085D64325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13B16919-1249-420A-86ED-085D64325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13B16919-1249-420A-86ED-085D64325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5BED5D-EB82-44EA-A1FC-0EF2E75FD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graphicEl>
                                              <a:dgm id="{715BED5D-EB82-44EA-A1FC-0EF2E75FD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715BED5D-EB82-44EA-A1FC-0EF2E75FD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02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6929" y="154027"/>
            <a:ext cx="7218925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THÔNG TIN TỔNG QUAN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74119394"/>
              </p:ext>
            </p:extLst>
          </p:nvPr>
        </p:nvGraphicFramePr>
        <p:xfrm>
          <a:off x="4629586" y="1056775"/>
          <a:ext cx="729230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62" y="4907046"/>
            <a:ext cx="3913428" cy="6278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9" name="Oval 8"/>
          <p:cNvSpPr/>
          <p:nvPr/>
        </p:nvSpPr>
        <p:spPr>
          <a:xfrm>
            <a:off x="312822" y="2486717"/>
            <a:ext cx="4373108" cy="2107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+mj-lt"/>
              </a:rPr>
              <a:t>CĐT: Công ty cổ phần xuất nhập khẩu tổng hợp Hà Nộ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i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3461" y="84502"/>
            <a:ext cx="846937" cy="846937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294526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819D0E-1C01-428B-9AC2-242F7B16B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DB819D0E-1C01-428B-9AC2-242F7B16B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DB819D0E-1C01-428B-9AC2-242F7B16B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4A2894-43C0-4677-9787-5467BB4B4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2A4A2894-43C0-4677-9787-5467BB4B4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2A4A2894-43C0-4677-9787-5467BB4B4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F36F33-DFCE-49F8-A38D-3591BA0399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graphicEl>
                                              <a:dgm id="{80F36F33-DFCE-49F8-A38D-3591BA0399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80F36F33-DFCE-49F8-A38D-3591BA0399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043BFD-8EFB-48B9-A57F-3A539A1B3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06043BFD-8EFB-48B9-A57F-3A539A1B3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06043BFD-8EFB-48B9-A57F-3A539A1B3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7BB525-80AB-400A-862C-84CD24D6D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567BB525-80AB-400A-862C-84CD24D6D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567BB525-80AB-400A-862C-84CD24D6D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67EB7-B64F-42DC-BFB5-A6E5FCE789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91467EB7-B64F-42DC-BFB5-A6E5FCE789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91467EB7-B64F-42DC-BFB5-A6E5FCE789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FAD2DC4-66B5-4717-B84C-BDC5852313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DFAD2DC4-66B5-4717-B84C-BDC5852313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DFAD2DC4-66B5-4717-B84C-BDC5852313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84721" y="1193179"/>
            <a:ext cx="3322899" cy="19685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Tài trợ vốn:</a:t>
            </a:r>
          </a:p>
          <a:p>
            <a:pPr algn="ctr"/>
            <a:r>
              <a:rPr lang="vi-VN" sz="2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An Bình Bank</a:t>
            </a:r>
            <a:r>
              <a:rPr lang="en-US" sz="2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VietcomBank</a:t>
            </a:r>
            <a:endParaRPr lang="vi-VN" sz="2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87076" y="1193179"/>
            <a:ext cx="3000545" cy="19685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Đơn vị</a:t>
            </a:r>
            <a:r>
              <a:rPr lang="en-US" sz="2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phân</a:t>
            </a:r>
            <a:r>
              <a:rPr lang="en-US" sz="2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phối</a:t>
            </a:r>
            <a:r>
              <a:rPr lang="en-US" sz="2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chính</a:t>
            </a:r>
            <a:r>
              <a:rPr lang="en-US" sz="2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thức</a:t>
            </a:r>
            <a:r>
              <a:rPr lang="vi-VN" sz="2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:</a:t>
            </a:r>
          </a:p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Cenland</a:t>
            </a:r>
            <a:endParaRPr lang="vi-VN" sz="2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1718" y="4055319"/>
            <a:ext cx="3322899" cy="19685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Đơn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vị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xây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dựng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: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CONFITECH TÂN ĐẠT</a:t>
            </a:r>
            <a:endParaRPr lang="vi-VN" sz="280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65749" y="4055319"/>
            <a:ext cx="3000545" cy="19685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chemeClr val="tx1"/>
                </a:solidFill>
                <a:latin typeface="+mj-lt"/>
              </a:rPr>
              <a:t>Đơn vị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giám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sát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: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CONINCO</a:t>
            </a:r>
            <a:endParaRPr lang="vi-VN" sz="280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684" y="154027"/>
            <a:ext cx="4572373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  TỔNG QUAN DỰ ÁN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63461" y="84502"/>
            <a:ext cx="846937" cy="846937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16" name="Straight Arrow Connector 15"/>
          <p:cNvCxnSpPr/>
          <p:nvPr/>
        </p:nvCxnSpPr>
        <p:spPr>
          <a:xfrm flipV="1">
            <a:off x="6333893" y="3161750"/>
            <a:ext cx="1253183" cy="44009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333893" y="3601844"/>
            <a:ext cx="2574149" cy="4534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207620" y="3161750"/>
            <a:ext cx="1126273" cy="44009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774617" y="3601844"/>
            <a:ext cx="2559276" cy="44009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107154" y="3378819"/>
            <a:ext cx="468351" cy="44604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41056" y="4495413"/>
            <a:ext cx="3000545" cy="19685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chemeClr val="tx1"/>
                </a:solidFill>
                <a:latin typeface="+mj-lt"/>
              </a:rPr>
              <a:t>Đơn vị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thiết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kế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: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CONSTECH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Việt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Nam</a:t>
            </a:r>
            <a:endParaRPr lang="vi-VN" sz="2800" dirty="0" smtClean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9" name="Straight Arrow Connector 18"/>
          <p:cNvCxnSpPr>
            <a:stCxn id="24" idx="4"/>
            <a:endCxn id="17" idx="0"/>
          </p:cNvCxnSpPr>
          <p:nvPr/>
        </p:nvCxnSpPr>
        <p:spPr>
          <a:xfrm flipH="1">
            <a:off x="6341329" y="3824868"/>
            <a:ext cx="1" cy="67054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207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0" grpId="0" animBg="1"/>
      <p:bldP spid="11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684" y="154027"/>
            <a:ext cx="3784349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  QUY MÔ DỰ ÁN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3461" y="84502"/>
            <a:ext cx="846937" cy="846937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54" y="50840"/>
            <a:ext cx="6885356" cy="674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2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5122220" y="267611"/>
            <a:ext cx="3687043" cy="3687043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tx1"/>
                </a:solidFill>
              </a:rPr>
              <a:t>Diện tích khuôn đất </a:t>
            </a:r>
            <a:r>
              <a:rPr lang="en-US" sz="2000" dirty="0" smtClean="0">
                <a:solidFill>
                  <a:schemeClr val="tx1"/>
                </a:solidFill>
              </a:rPr>
              <a:t>5.596</a:t>
            </a:r>
            <a:r>
              <a:rPr lang="vi-VN" sz="2000" dirty="0" smtClean="0">
                <a:solidFill>
                  <a:schemeClr val="tx1"/>
                </a:solidFill>
              </a:rPr>
              <a:t> m2</a:t>
            </a:r>
            <a:r>
              <a:rPr lang="en-US" sz="2000" dirty="0" smtClean="0">
                <a:solidFill>
                  <a:schemeClr val="tx1"/>
                </a:solidFill>
              </a:rPr>
              <a:t>: DT </a:t>
            </a:r>
            <a:r>
              <a:rPr lang="en-US" sz="2000" dirty="0" err="1" smtClean="0">
                <a:solidFill>
                  <a:schemeClr val="tx1"/>
                </a:solidFill>
              </a:rPr>
              <a:t>xây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dựng</a:t>
            </a:r>
            <a:r>
              <a:rPr lang="en-US" sz="2000" dirty="0" smtClean="0">
                <a:solidFill>
                  <a:schemeClr val="tx1"/>
                </a:solidFill>
              </a:rPr>
              <a:t> 1.754 m2; DT </a:t>
            </a:r>
            <a:r>
              <a:rPr lang="en-US" sz="2000" dirty="0" err="1" smtClean="0">
                <a:solidFill>
                  <a:schemeClr val="tx1"/>
                </a:solidFill>
              </a:rPr>
              <a:t>mặt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nước</a:t>
            </a:r>
            <a:r>
              <a:rPr lang="en-US" sz="2000" dirty="0" smtClean="0">
                <a:solidFill>
                  <a:schemeClr val="tx1"/>
                </a:solidFill>
              </a:rPr>
              <a:t> 386 m2; DT </a:t>
            </a:r>
            <a:r>
              <a:rPr lang="en-US" sz="2000" dirty="0" err="1" smtClean="0">
                <a:solidFill>
                  <a:schemeClr val="tx1"/>
                </a:solidFill>
              </a:rPr>
              <a:t>cây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xanh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giao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thông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nội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bộ</a:t>
            </a:r>
            <a:r>
              <a:rPr lang="en-US" sz="2000" dirty="0" smtClean="0">
                <a:solidFill>
                  <a:schemeClr val="tx1"/>
                </a:solidFill>
              </a:rPr>
              <a:t> 3.456 m2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2334894" y="1336715"/>
            <a:ext cx="2455101" cy="2455101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</a:t>
            </a:r>
            <a:r>
              <a:rPr lang="vi-VN" sz="2000" dirty="0" smtClean="0">
                <a:solidFill>
                  <a:schemeClr val="tx1"/>
                </a:solidFill>
              </a:rPr>
              <a:t> tòa tháp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vi-VN" sz="2000" dirty="0" smtClean="0">
                <a:solidFill>
                  <a:schemeClr val="tx1"/>
                </a:solidFill>
              </a:rPr>
              <a:t>cao </a:t>
            </a:r>
            <a:r>
              <a:rPr lang="en-US" sz="2000" dirty="0" smtClean="0">
                <a:solidFill>
                  <a:schemeClr val="tx1"/>
                </a:solidFill>
              </a:rPr>
              <a:t>31</a:t>
            </a:r>
            <a:r>
              <a:rPr lang="vi-VN" sz="2000" dirty="0" smtClean="0">
                <a:solidFill>
                  <a:schemeClr val="tx1"/>
                </a:solidFill>
              </a:rPr>
              <a:t> tầng với </a:t>
            </a:r>
            <a:r>
              <a:rPr lang="en-US" sz="2000" dirty="0" smtClean="0">
                <a:solidFill>
                  <a:schemeClr val="tx1"/>
                </a:solidFill>
              </a:rPr>
              <a:t>3</a:t>
            </a:r>
            <a:r>
              <a:rPr lang="vi-VN" sz="2000" dirty="0" smtClean="0">
                <a:solidFill>
                  <a:schemeClr val="tx1"/>
                </a:solidFill>
              </a:rPr>
              <a:t> tầng hầm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6110537" y="4134583"/>
            <a:ext cx="2569867" cy="2569867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tx1"/>
                </a:solidFill>
              </a:rPr>
              <a:t>68.</a:t>
            </a:r>
            <a:r>
              <a:rPr lang="en-US" sz="2000" dirty="0" smtClean="0">
                <a:solidFill>
                  <a:schemeClr val="tx1"/>
                </a:solidFill>
              </a:rPr>
              <a:t>7</a:t>
            </a:r>
            <a:r>
              <a:rPr lang="vi-VN" sz="2000" dirty="0" smtClean="0">
                <a:solidFill>
                  <a:schemeClr val="tx1"/>
                </a:solidFill>
              </a:rPr>
              <a:t>% cho tiện ích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2334894" y="4068203"/>
            <a:ext cx="2502215" cy="2502215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tx1"/>
                </a:solidFill>
              </a:rPr>
              <a:t>Mật độ XD </a:t>
            </a:r>
            <a:r>
              <a:rPr lang="en-US" sz="2000" dirty="0" smtClean="0">
                <a:solidFill>
                  <a:schemeClr val="tx1"/>
                </a:solidFill>
              </a:rPr>
              <a:t>31,3</a:t>
            </a:r>
            <a:r>
              <a:rPr lang="vi-VN" sz="2000" dirty="0" smtClean="0">
                <a:solidFill>
                  <a:schemeClr val="tx1"/>
                </a:solidFill>
              </a:rPr>
              <a:t>%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17" name="Flowchart: Connector 16"/>
          <p:cNvSpPr/>
          <p:nvPr/>
        </p:nvSpPr>
        <p:spPr>
          <a:xfrm>
            <a:off x="8846577" y="2555702"/>
            <a:ext cx="2472227" cy="2472227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448</a:t>
            </a:r>
            <a:r>
              <a:rPr lang="vi-VN" sz="2000" dirty="0" smtClean="0">
                <a:solidFill>
                  <a:schemeClr val="tx1"/>
                </a:solidFill>
              </a:rPr>
              <a:t> căn</a:t>
            </a:r>
            <a:r>
              <a:rPr lang="en-US" sz="2000" dirty="0" smtClean="0">
                <a:solidFill>
                  <a:schemeClr val="tx1"/>
                </a:solidFill>
              </a:rPr>
              <a:t>: 280 </a:t>
            </a:r>
            <a:r>
              <a:rPr lang="en-US" sz="2000" dirty="0" err="1" smtClean="0">
                <a:solidFill>
                  <a:schemeClr val="tx1"/>
                </a:solidFill>
              </a:rPr>
              <a:t>căn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hộ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và</a:t>
            </a:r>
            <a:r>
              <a:rPr lang="en-US" sz="2000" dirty="0" smtClean="0">
                <a:solidFill>
                  <a:schemeClr val="tx1"/>
                </a:solidFill>
              </a:rPr>
              <a:t> 168 </a:t>
            </a:r>
            <a:r>
              <a:rPr lang="en-US" sz="2000" dirty="0" err="1" smtClean="0">
                <a:solidFill>
                  <a:schemeClr val="tx1"/>
                </a:solidFill>
              </a:rPr>
              <a:t>căn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khách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sạn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2684" y="154027"/>
            <a:ext cx="3784349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  QUY MÔ DỰ ÁN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63461" y="84502"/>
            <a:ext cx="846937" cy="846937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490953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5620" y="47223"/>
            <a:ext cx="4984595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VỊ TRÍ VÀ KẾT NỐI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06" y="636995"/>
            <a:ext cx="9700051" cy="622100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0" y="-22302"/>
            <a:ext cx="846937" cy="846937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48376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42" y="864220"/>
            <a:ext cx="7932234" cy="5949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9055" y="154027"/>
            <a:ext cx="450662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 HÌNH ẢNH THỰC TẾ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3461" y="84502"/>
            <a:ext cx="846937" cy="846937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40483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9" y="88528"/>
            <a:ext cx="2984868" cy="3322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83" y="1249360"/>
            <a:ext cx="3884079" cy="4323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029" y="3496039"/>
            <a:ext cx="2991103" cy="3329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9" y="3496039"/>
            <a:ext cx="2984868" cy="3322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264" y="88528"/>
            <a:ext cx="2984868" cy="332262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824545" y="3496039"/>
            <a:ext cx="1081651" cy="5295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Spa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92559" y="5006897"/>
            <a:ext cx="1314354" cy="57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</a:rPr>
              <a:t>Bể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bơi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11229" y="87682"/>
            <a:ext cx="1694968" cy="50333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</a:rPr>
              <a:t>Nhà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hàng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288029" y="87681"/>
            <a:ext cx="1694968" cy="50333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TTTM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298292" y="3496039"/>
            <a:ext cx="2050040" cy="5295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Gym &amp; Yoga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9055" y="154027"/>
            <a:ext cx="404942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 TIỆN ÍCH NỘI KHU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63461" y="84502"/>
            <a:ext cx="846937" cy="846937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21160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387</TotalTime>
  <Words>956</Words>
  <Application>Microsoft Office PowerPoint</Application>
  <PresentationFormat>Widescreen</PresentationFormat>
  <Paragraphs>170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Mangal</vt:lpstr>
      <vt:lpstr>Times New Roman</vt:lpstr>
      <vt:lpstr>UTM Caviar</vt:lpstr>
      <vt:lpstr>Office Theme</vt:lpstr>
      <vt:lpstr>GIỚI THIỆU DỰ ÁN CHUNG CƯ AN BÌNH PLAZA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33</cp:revision>
  <dcterms:created xsi:type="dcterms:W3CDTF">2019-07-10T11:59:31Z</dcterms:created>
  <dcterms:modified xsi:type="dcterms:W3CDTF">2019-07-26T16:10:10Z</dcterms:modified>
</cp:coreProperties>
</file>